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5" r:id="rId17"/>
    <p:sldId id="276" r:id="rId18"/>
    <p:sldId id="269" r:id="rId19"/>
    <p:sldId id="270" r:id="rId20"/>
    <p:sldId id="271" r:id="rId21"/>
    <p:sldId id="272" r:id="rId22"/>
  </p:sldIdLst>
  <p:sldSz cx="9144000" cy="5143500" type="screen16x9"/>
  <p:notesSz cx="6858000" cy="9144000"/>
  <p:embeddedFontLst>
    <p:embeddedFont>
      <p:font typeface="Montserrat Light" panose="020F0302020204030204" pitchFamily="34" charset="0"/>
      <p:regular r:id="rId24"/>
      <p:bold r:id="rId25"/>
      <p:italic r:id="rId26"/>
      <p:boldItalic r:id="rId27"/>
    </p:embeddedFont>
    <p:embeddedFont>
      <p:font typeface="Nunito" pitchFamily="2" charset="77"/>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94"/>
  </p:normalViewPr>
  <p:slideViewPr>
    <p:cSldViewPr snapToGrid="0">
      <p:cViewPr varScale="1">
        <p:scale>
          <a:sx n="161" d="100"/>
          <a:sy n="161" d="100"/>
        </p:scale>
        <p:origin x="488"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b31b74ddc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g2b31b74ddc4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b46295d7a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b46295d7ae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b3f296fd3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2b3f296fd3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b31b74ddc4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b31b74ddc4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b475a1d5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2b475a1d5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8525E0F1-7A06-5260-318E-2890ADAEA4A4}"/>
            </a:ext>
          </a:extLst>
        </p:cNvPr>
        <p:cNvGrpSpPr/>
        <p:nvPr/>
      </p:nvGrpSpPr>
      <p:grpSpPr>
        <a:xfrm>
          <a:off x="0" y="0"/>
          <a:ext cx="0" cy="0"/>
          <a:chOff x="0" y="0"/>
          <a:chExt cx="0" cy="0"/>
        </a:xfrm>
      </p:grpSpPr>
      <p:sp>
        <p:nvSpPr>
          <p:cNvPr id="271" name="Google Shape;271;g2b475a1d548_0_11:notes">
            <a:extLst>
              <a:ext uri="{FF2B5EF4-FFF2-40B4-BE49-F238E27FC236}">
                <a16:creationId xmlns:a16="http://schemas.microsoft.com/office/drawing/2014/main" id="{8B0D3CE3-67F7-F23F-E8F3-AFDB73DD2F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2b475a1d548_0_11:notes">
            <a:extLst>
              <a:ext uri="{FF2B5EF4-FFF2-40B4-BE49-F238E27FC236}">
                <a16:creationId xmlns:a16="http://schemas.microsoft.com/office/drawing/2014/main" id="{1FDF7F6E-655E-38E8-18C1-90D44DC446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359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A001E46D-0F20-2BFE-614C-BACA88433E53}"/>
            </a:ext>
          </a:extLst>
        </p:cNvPr>
        <p:cNvGrpSpPr/>
        <p:nvPr/>
      </p:nvGrpSpPr>
      <p:grpSpPr>
        <a:xfrm>
          <a:off x="0" y="0"/>
          <a:ext cx="0" cy="0"/>
          <a:chOff x="0" y="0"/>
          <a:chExt cx="0" cy="0"/>
        </a:xfrm>
      </p:grpSpPr>
      <p:sp>
        <p:nvSpPr>
          <p:cNvPr id="271" name="Google Shape;271;g2b475a1d548_0_11:notes">
            <a:extLst>
              <a:ext uri="{FF2B5EF4-FFF2-40B4-BE49-F238E27FC236}">
                <a16:creationId xmlns:a16="http://schemas.microsoft.com/office/drawing/2014/main" id="{7E2E0BB6-9408-72F5-8526-19E052FA42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2b475a1d548_0_11:notes">
            <a:extLst>
              <a:ext uri="{FF2B5EF4-FFF2-40B4-BE49-F238E27FC236}">
                <a16:creationId xmlns:a16="http://schemas.microsoft.com/office/drawing/2014/main" id="{32EF889F-0095-D18D-2FA8-8D854A253A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49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b31b74ddc4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2b31b74ddc4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b31b74ddc4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2b31b74ddc4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b475a1d5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b475a1d5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b31b74ddc4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2b31b74ddc4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31b74ddc4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2b31b74ddc4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b31b74ddc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b31b74ddc4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b3f296fd3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2b3f296fd3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31b74ddc4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2b31b74ddc4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b46295d7a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2b46295d7a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b46295d7a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b46295d7a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b46295d7ae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2b46295d7ae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46295d7a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2b46295d7ae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 name="Google Shape;13;p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 name="Google Shape;14;p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2366100" y="1085919"/>
            <a:ext cx="2925900"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6" name="Google Shape;76;p12"/>
          <p:cNvSpPr txBox="1">
            <a:spLocks noGrp="1"/>
          </p:cNvSpPr>
          <p:nvPr>
            <p:ph type="body" idx="1"/>
          </p:nvPr>
        </p:nvSpPr>
        <p:spPr>
          <a:xfrm rot="5400000">
            <a:off x="270600" y="95319"/>
            <a:ext cx="2925900"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77" name="Google Shape;77;p1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8" name="Google Shape;78;p1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9" name="Google Shape;79;p1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311700" y="445025"/>
            <a:ext cx="8520600" cy="572700"/>
          </a:xfrm>
          <a:prstGeom prst="rect">
            <a:avLst/>
          </a:prstGeom>
        </p:spPr>
        <p:txBody>
          <a:bodyPr spcFirstLastPara="1" wrap="square" lIns="45725" tIns="22850" rIns="45725" bIns="22850" anchor="ctr" anchorCtr="0">
            <a:normAutofit/>
          </a:bodyPr>
          <a:lstStyle>
            <a:lvl1pPr lvl="0" rtl="0">
              <a:spcBef>
                <a:spcPts val="0"/>
              </a:spcBef>
              <a:spcAft>
                <a:spcPts val="0"/>
              </a:spcAft>
              <a:buSzPts val="22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82" name="Google Shape;82;p13"/>
          <p:cNvSpPr txBox="1">
            <a:spLocks noGrp="1"/>
          </p:cNvSpPr>
          <p:nvPr>
            <p:ph type="body" idx="1"/>
          </p:nvPr>
        </p:nvSpPr>
        <p:spPr>
          <a:xfrm>
            <a:off x="311700" y="1152475"/>
            <a:ext cx="8520600" cy="3416400"/>
          </a:xfrm>
          <a:prstGeom prst="rect">
            <a:avLst/>
          </a:prstGeom>
        </p:spPr>
        <p:txBody>
          <a:bodyPr spcFirstLastPara="1" wrap="square" lIns="45725" tIns="22850" rIns="45725" bIns="22850" anchor="t" anchorCtr="0">
            <a:normAutofit/>
          </a:bodyPr>
          <a:lstStyle>
            <a:lvl1pPr marL="457200" lvl="0" indent="-330200" rtl="0">
              <a:spcBef>
                <a:spcPts val="300"/>
              </a:spcBef>
              <a:spcAft>
                <a:spcPts val="0"/>
              </a:spcAft>
              <a:buSzPts val="1600"/>
              <a:buChar char="•"/>
              <a:defRPr/>
            </a:lvl1pPr>
            <a:lvl2pPr marL="914400" lvl="1" indent="-317500" rtl="0">
              <a:spcBef>
                <a:spcPts val="300"/>
              </a:spcBef>
              <a:spcAft>
                <a:spcPts val="0"/>
              </a:spcAft>
              <a:buSzPts val="1400"/>
              <a:buChar char="–"/>
              <a:defRPr/>
            </a:lvl2pPr>
            <a:lvl3pPr marL="1371600" lvl="2" indent="-304800" rtl="0">
              <a:spcBef>
                <a:spcPts val="200"/>
              </a:spcBef>
              <a:spcAft>
                <a:spcPts val="0"/>
              </a:spcAft>
              <a:buSzPts val="1200"/>
              <a:buChar char="•"/>
              <a:defRPr/>
            </a:lvl3pPr>
            <a:lvl4pPr marL="1828800" lvl="3" indent="-292100" rtl="0">
              <a:spcBef>
                <a:spcPts val="200"/>
              </a:spcBef>
              <a:spcAft>
                <a:spcPts val="0"/>
              </a:spcAft>
              <a:buSzPts val="1000"/>
              <a:buChar char="–"/>
              <a:defRPr/>
            </a:lvl4pPr>
            <a:lvl5pPr marL="2286000" lvl="4" indent="-292100" rtl="0">
              <a:spcBef>
                <a:spcPts val="200"/>
              </a:spcBef>
              <a:spcAft>
                <a:spcPts val="0"/>
              </a:spcAft>
              <a:buSzPts val="1000"/>
              <a:buChar char="»"/>
              <a:defRPr/>
            </a:lvl5pPr>
            <a:lvl6pPr marL="2743200" lvl="5" indent="-292100" rtl="0">
              <a:spcBef>
                <a:spcPts val="200"/>
              </a:spcBef>
              <a:spcAft>
                <a:spcPts val="0"/>
              </a:spcAft>
              <a:buSzPts val="1000"/>
              <a:buChar char="•"/>
              <a:defRPr/>
            </a:lvl6pPr>
            <a:lvl7pPr marL="3200400" lvl="6" indent="-292100" rtl="0">
              <a:spcBef>
                <a:spcPts val="200"/>
              </a:spcBef>
              <a:spcAft>
                <a:spcPts val="0"/>
              </a:spcAft>
              <a:buSzPts val="1000"/>
              <a:buChar char="•"/>
              <a:defRPr/>
            </a:lvl7pPr>
            <a:lvl8pPr marL="3657600" lvl="7" indent="-292100" rtl="0">
              <a:spcBef>
                <a:spcPts val="200"/>
              </a:spcBef>
              <a:spcAft>
                <a:spcPts val="0"/>
              </a:spcAft>
              <a:buSzPts val="1000"/>
              <a:buChar char="•"/>
              <a:defRPr/>
            </a:lvl8pPr>
            <a:lvl9pPr marL="4114800" lvl="8" indent="-292100" rtl="0">
              <a:spcBef>
                <a:spcPts val="200"/>
              </a:spcBef>
              <a:spcAft>
                <a:spcPts val="0"/>
              </a:spcAft>
              <a:buSzPts val="1000"/>
              <a:buChar char="•"/>
              <a:defRPr/>
            </a:lvl9pPr>
          </a:lstStyle>
          <a:p>
            <a:endParaRPr/>
          </a:p>
        </p:txBody>
      </p:sp>
      <p:sp>
        <p:nvSpPr>
          <p:cNvPr id="83" name="Google Shape;83;p13"/>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3" name="Google Shape;23;p4"/>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24" name="Google Shape;24;p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5" name="Google Shape;25;p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6" name="Google Shape;26;p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61156" y="2203450"/>
            <a:ext cx="3886200" cy="681000"/>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9" name="Google Shape;29;p5"/>
          <p:cNvSpPr txBox="1">
            <a:spLocks noGrp="1"/>
          </p:cNvSpPr>
          <p:nvPr>
            <p:ph type="body" idx="1"/>
          </p:nvPr>
        </p:nvSpPr>
        <p:spPr>
          <a:xfrm>
            <a:off x="361156" y="1453357"/>
            <a:ext cx="3886200" cy="750000"/>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30" name="Google Shape;30;p5"/>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1" name="Google Shape;31;p5"/>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2" name="Google Shape;32;p5"/>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35" name="Google Shape;35;p6"/>
          <p:cNvSpPr txBox="1">
            <a:spLocks noGrp="1"/>
          </p:cNvSpPr>
          <p:nvPr>
            <p:ph type="body" idx="1"/>
          </p:nvPr>
        </p:nvSpPr>
        <p:spPr>
          <a:xfrm>
            <a:off x="228600" y="800100"/>
            <a:ext cx="2019300" cy="2262900"/>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36" name="Google Shape;36;p6"/>
          <p:cNvSpPr txBox="1">
            <a:spLocks noGrp="1"/>
          </p:cNvSpPr>
          <p:nvPr>
            <p:ph type="body" idx="2"/>
          </p:nvPr>
        </p:nvSpPr>
        <p:spPr>
          <a:xfrm>
            <a:off x="2324100" y="800100"/>
            <a:ext cx="2019300" cy="2262900"/>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37" name="Google Shape;37;p6"/>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8" name="Google Shape;38;p6"/>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39" name="Google Shape;39;p6"/>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42" name="Google Shape;42;p7"/>
          <p:cNvSpPr txBox="1">
            <a:spLocks noGrp="1"/>
          </p:cNvSpPr>
          <p:nvPr>
            <p:ph type="body" idx="1"/>
          </p:nvPr>
        </p:nvSpPr>
        <p:spPr>
          <a:xfrm>
            <a:off x="228600" y="767556"/>
            <a:ext cx="2020200" cy="319800"/>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43" name="Google Shape;43;p7"/>
          <p:cNvSpPr txBox="1">
            <a:spLocks noGrp="1"/>
          </p:cNvSpPr>
          <p:nvPr>
            <p:ph type="body" idx="2"/>
          </p:nvPr>
        </p:nvSpPr>
        <p:spPr>
          <a:xfrm>
            <a:off x="228600" y="1087438"/>
            <a:ext cx="2020200" cy="1975500"/>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44" name="Google Shape;44;p7"/>
          <p:cNvSpPr txBox="1">
            <a:spLocks noGrp="1"/>
          </p:cNvSpPr>
          <p:nvPr>
            <p:ph type="body" idx="3"/>
          </p:nvPr>
        </p:nvSpPr>
        <p:spPr>
          <a:xfrm>
            <a:off x="2322513" y="767556"/>
            <a:ext cx="2020800" cy="319800"/>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45" name="Google Shape;45;p7"/>
          <p:cNvSpPr txBox="1">
            <a:spLocks noGrp="1"/>
          </p:cNvSpPr>
          <p:nvPr>
            <p:ph type="body" idx="4"/>
          </p:nvPr>
        </p:nvSpPr>
        <p:spPr>
          <a:xfrm>
            <a:off x="2322513" y="1087438"/>
            <a:ext cx="2020800" cy="1975500"/>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46" name="Google Shape;46;p7"/>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47" name="Google Shape;47;p7"/>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48" name="Google Shape;48;p7"/>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51" name="Google Shape;51;p8"/>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2" name="Google Shape;52;p8"/>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3" name="Google Shape;53;p8"/>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28600" y="136525"/>
            <a:ext cx="1504200" cy="581100"/>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56" name="Google Shape;56;p9"/>
          <p:cNvSpPr txBox="1">
            <a:spLocks noGrp="1"/>
          </p:cNvSpPr>
          <p:nvPr>
            <p:ph type="body" idx="1"/>
          </p:nvPr>
        </p:nvSpPr>
        <p:spPr>
          <a:xfrm>
            <a:off x="1787525" y="136525"/>
            <a:ext cx="2556000" cy="2926500"/>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57" name="Google Shape;57;p9"/>
          <p:cNvSpPr txBox="1">
            <a:spLocks noGrp="1"/>
          </p:cNvSpPr>
          <p:nvPr>
            <p:ph type="body" idx="2"/>
          </p:nvPr>
        </p:nvSpPr>
        <p:spPr>
          <a:xfrm>
            <a:off x="228600" y="717550"/>
            <a:ext cx="1504200" cy="2345400"/>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58" name="Google Shape;58;p9"/>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9"/>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0" name="Google Shape;60;p9"/>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96144" y="2400300"/>
            <a:ext cx="2743200" cy="283500"/>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3" name="Google Shape;63;p10"/>
          <p:cNvSpPr>
            <a:spLocks noGrp="1"/>
          </p:cNvSpPr>
          <p:nvPr>
            <p:ph type="pic" idx="2"/>
          </p:nvPr>
        </p:nvSpPr>
        <p:spPr>
          <a:xfrm>
            <a:off x="896144" y="306388"/>
            <a:ext cx="2743200" cy="2057400"/>
          </a:xfrm>
          <a:prstGeom prst="rect">
            <a:avLst/>
          </a:prstGeom>
          <a:noFill/>
          <a:ln>
            <a:noFill/>
          </a:ln>
        </p:spPr>
      </p:sp>
      <p:sp>
        <p:nvSpPr>
          <p:cNvPr id="64" name="Google Shape;64;p10"/>
          <p:cNvSpPr txBox="1">
            <a:spLocks noGrp="1"/>
          </p:cNvSpPr>
          <p:nvPr>
            <p:ph type="body" idx="1"/>
          </p:nvPr>
        </p:nvSpPr>
        <p:spPr>
          <a:xfrm>
            <a:off x="896144" y="2683669"/>
            <a:ext cx="2743200" cy="402300"/>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65" name="Google Shape;65;p10"/>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6" name="Google Shape;66;p10"/>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7" name="Google Shape;67;p10"/>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0" name="Google Shape;70;p11"/>
          <p:cNvSpPr txBox="1">
            <a:spLocks noGrp="1"/>
          </p:cNvSpPr>
          <p:nvPr>
            <p:ph type="body" idx="1"/>
          </p:nvPr>
        </p:nvSpPr>
        <p:spPr>
          <a:xfrm rot="5400000">
            <a:off x="1154550" y="-125850"/>
            <a:ext cx="2262900"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71" name="Google Shape;71;p1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2" name="Google Shape;72;p1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3" name="Google Shape;73;p1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7" name="Google Shape;7;p1"/>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186/gb-2014-15-2-r29"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hyperlink" Target="https://ucdavis-bioinformatics-training.github.io/2018-June-RNA-Seq-Workshop/thursday/DE.html#:~:text=voom%20is%20a%20function%20in,analyses%20of%20RNA%2DSeq%20data" TargetMode="External"/><Relationship Id="rId5" Type="http://schemas.openxmlformats.org/officeDocument/2006/relationships/hyperlink" Target="https://online.stat.psu.edu/stat555/node/78/#:~:text=voom%20does%20not%20assume%20that,out%20of%20the%20Smyth%20lab" TargetMode="External"/><Relationship Id="rId4" Type="http://schemas.openxmlformats.org/officeDocument/2006/relationships/hyperlink" Target="https://hbctraining.github.io/scRNA-seq_online/lessons/05_theory_of_PCA.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87"/>
        <p:cNvGrpSpPr/>
        <p:nvPr/>
      </p:nvGrpSpPr>
      <p:grpSpPr>
        <a:xfrm>
          <a:off x="0" y="0"/>
          <a:ext cx="0" cy="0"/>
          <a:chOff x="0" y="0"/>
          <a:chExt cx="0" cy="0"/>
        </a:xfrm>
      </p:grpSpPr>
      <p:sp>
        <p:nvSpPr>
          <p:cNvPr id="88" name="Google Shape;88;p14"/>
          <p:cNvSpPr/>
          <p:nvPr/>
        </p:nvSpPr>
        <p:spPr>
          <a:xfrm>
            <a:off x="8755984"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SA"/>
          </a:p>
        </p:txBody>
      </p:sp>
      <p:grpSp>
        <p:nvGrpSpPr>
          <p:cNvPr id="89" name="Google Shape;89;p14"/>
          <p:cNvGrpSpPr/>
          <p:nvPr/>
        </p:nvGrpSpPr>
        <p:grpSpPr>
          <a:xfrm>
            <a:off x="613887" y="2041905"/>
            <a:ext cx="55303" cy="1449403"/>
            <a:chOff x="0" y="-19050"/>
            <a:chExt cx="26400" cy="691905"/>
          </a:xfrm>
        </p:grpSpPr>
        <p:sp>
          <p:nvSpPr>
            <p:cNvPr id="90" name="Google Shape;90;p14"/>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txBody>
            <a:bodyPr/>
            <a:lstStyle/>
            <a:p>
              <a:endParaRPr lang="en-SA"/>
            </a:p>
          </p:txBody>
        </p:sp>
        <p:sp>
          <p:nvSpPr>
            <p:cNvPr id="91" name="Google Shape;91;p14"/>
            <p:cNvSpPr txBox="1"/>
            <p:nvPr/>
          </p:nvSpPr>
          <p:spPr>
            <a:xfrm>
              <a:off x="0" y="-19050"/>
              <a:ext cx="26400" cy="6918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2" name="Google Shape;92;p14"/>
          <p:cNvGrpSpPr/>
          <p:nvPr/>
        </p:nvGrpSpPr>
        <p:grpSpPr>
          <a:xfrm>
            <a:off x="876476" y="1563459"/>
            <a:ext cx="1922911" cy="324903"/>
            <a:chOff x="0" y="-19050"/>
            <a:chExt cx="825638" cy="155100"/>
          </a:xfrm>
        </p:grpSpPr>
        <p:sp>
          <p:nvSpPr>
            <p:cNvPr id="93" name="Google Shape;93;p14"/>
            <p:cNvSpPr/>
            <p:nvPr/>
          </p:nvSpPr>
          <p:spPr>
            <a:xfrm>
              <a:off x="0" y="0"/>
              <a:ext cx="825638" cy="135928"/>
            </a:xfrm>
            <a:custGeom>
              <a:avLst/>
              <a:gdLst/>
              <a:ahLst/>
              <a:cxnLst/>
              <a:rect l="l" t="t" r="r" b="b"/>
              <a:pathLst>
                <a:path w="825638" h="135928" extrusionOk="0">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1700"/>
            </a:p>
          </p:txBody>
        </p:sp>
        <p:sp>
          <p:nvSpPr>
            <p:cNvPr id="94" name="Google Shape;94;p14"/>
            <p:cNvSpPr txBox="1"/>
            <p:nvPr/>
          </p:nvSpPr>
          <p:spPr>
            <a:xfrm>
              <a:off x="0" y="-19050"/>
              <a:ext cx="825600" cy="155100"/>
            </a:xfrm>
            <a:prstGeom prst="rect">
              <a:avLst/>
            </a:prstGeom>
            <a:noFill/>
            <a:ln>
              <a:noFill/>
            </a:ln>
          </p:spPr>
          <p:txBody>
            <a:bodyPr spcFirstLastPara="1" wrap="square" lIns="28025" tIns="28025" rIns="28025" bIns="28025" anchor="ctr" anchorCtr="0">
              <a:noAutofit/>
            </a:bodyPr>
            <a:lstStyle/>
            <a:p>
              <a:pPr marL="0" marR="0" lvl="0" indent="0" algn="ctr" rtl="0">
                <a:lnSpc>
                  <a:spcPct val="130000"/>
                </a:lnSpc>
                <a:spcBef>
                  <a:spcPts val="0"/>
                </a:spcBef>
                <a:spcAft>
                  <a:spcPts val="0"/>
                </a:spcAft>
                <a:buNone/>
              </a:pPr>
              <a:r>
                <a:rPr lang="en" sz="1500">
                  <a:solidFill>
                    <a:srgbClr val="FFFFFF"/>
                  </a:solidFill>
                  <a:latin typeface="Montserrat Light"/>
                  <a:ea typeface="Montserrat Light"/>
                  <a:cs typeface="Montserrat Light"/>
                  <a:sym typeface="Montserrat Light"/>
                </a:rPr>
                <a:t>January</a:t>
              </a:r>
              <a:r>
                <a:rPr lang="en" sz="1500" b="0" i="0" u="none" strike="noStrike" cap="none">
                  <a:solidFill>
                    <a:srgbClr val="FFFFFF"/>
                  </a:solidFill>
                  <a:latin typeface="Montserrat Light"/>
                  <a:ea typeface="Montserrat Light"/>
                  <a:cs typeface="Montserrat Light"/>
                  <a:sym typeface="Montserrat Light"/>
                </a:rPr>
                <a:t> 202</a:t>
              </a:r>
              <a:r>
                <a:rPr lang="en" sz="1500">
                  <a:solidFill>
                    <a:srgbClr val="FFFFFF"/>
                  </a:solidFill>
                  <a:latin typeface="Montserrat Light"/>
                  <a:ea typeface="Montserrat Light"/>
                  <a:cs typeface="Montserrat Light"/>
                  <a:sym typeface="Montserrat Light"/>
                </a:rPr>
                <a:t>4</a:t>
              </a:r>
              <a:endParaRPr sz="1000"/>
            </a:p>
          </p:txBody>
        </p:sp>
      </p:grpSp>
      <p:sp>
        <p:nvSpPr>
          <p:cNvPr id="95" name="Google Shape;95;p14"/>
          <p:cNvSpPr txBox="1"/>
          <p:nvPr/>
        </p:nvSpPr>
        <p:spPr>
          <a:xfrm>
            <a:off x="876501" y="3799900"/>
            <a:ext cx="5979300" cy="261600"/>
          </a:xfrm>
          <a:prstGeom prst="rect">
            <a:avLst/>
          </a:prstGeom>
          <a:noFill/>
          <a:ln>
            <a:noFill/>
          </a:ln>
        </p:spPr>
        <p:txBody>
          <a:bodyPr spcFirstLastPara="1" wrap="square" lIns="0" tIns="0" rIns="0" bIns="0" anchor="t" anchorCtr="0">
            <a:spAutoFit/>
          </a:bodyPr>
          <a:lstStyle/>
          <a:p>
            <a:pPr marL="0" lvl="0" indent="0" algn="l" rtl="0">
              <a:lnSpc>
                <a:spcPct val="140013"/>
              </a:lnSpc>
              <a:spcBef>
                <a:spcPts val="0"/>
              </a:spcBef>
              <a:spcAft>
                <a:spcPts val="0"/>
              </a:spcAft>
              <a:buSzPts val="1100"/>
              <a:buNone/>
            </a:pPr>
            <a:r>
              <a:rPr lang="en" sz="1700">
                <a:solidFill>
                  <a:srgbClr val="1C5739"/>
                </a:solidFill>
              </a:rPr>
              <a:t>Kelly Cardona | Alejandra López</a:t>
            </a:r>
            <a:endParaRPr sz="1700">
              <a:solidFill>
                <a:srgbClr val="1C5739"/>
              </a:solidFill>
            </a:endParaRPr>
          </a:p>
        </p:txBody>
      </p:sp>
      <p:sp>
        <p:nvSpPr>
          <p:cNvPr id="96" name="Google Shape;96;p14"/>
          <p:cNvSpPr txBox="1"/>
          <p:nvPr/>
        </p:nvSpPr>
        <p:spPr>
          <a:xfrm>
            <a:off x="876475" y="2034800"/>
            <a:ext cx="6126000" cy="1462800"/>
          </a:xfrm>
          <a:prstGeom prst="rect">
            <a:avLst/>
          </a:prstGeom>
          <a:noFill/>
          <a:ln>
            <a:noFill/>
          </a:ln>
        </p:spPr>
        <p:txBody>
          <a:bodyPr spcFirstLastPara="1" wrap="square" lIns="0" tIns="0" rIns="0" bIns="0" anchor="t" anchorCtr="0">
            <a:spAutoFit/>
          </a:bodyPr>
          <a:lstStyle/>
          <a:p>
            <a:pPr marL="0" marR="0" lvl="0" indent="0" algn="l" rtl="0">
              <a:lnSpc>
                <a:spcPct val="95993"/>
              </a:lnSpc>
              <a:spcBef>
                <a:spcPts val="0"/>
              </a:spcBef>
              <a:spcAft>
                <a:spcPts val="0"/>
              </a:spcAft>
              <a:buNone/>
            </a:pPr>
            <a:r>
              <a:rPr lang="en" sz="3300">
                <a:solidFill>
                  <a:srgbClr val="1C5739"/>
                </a:solidFill>
              </a:rPr>
              <a:t>VOOM: precision weights unlock linear model analysis tools for RNA-seq read counts</a:t>
            </a:r>
            <a:endParaRPr sz="3300"/>
          </a:p>
        </p:txBody>
      </p:sp>
      <p:sp>
        <p:nvSpPr>
          <p:cNvPr id="97" name="Google Shape;97;p14"/>
          <p:cNvSpPr/>
          <p:nvPr/>
        </p:nvSpPr>
        <p:spPr>
          <a:xfrm>
            <a:off x="-1388935" y="-103535"/>
            <a:ext cx="1903286" cy="1041616"/>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alphaModFix/>
            </a:blip>
            <a:stretch>
              <a:fillRect/>
            </a:stretch>
          </a:blipFill>
          <a:ln>
            <a:noFill/>
          </a:ln>
        </p:spPr>
        <p:txBody>
          <a:bodyPr/>
          <a:lstStyle/>
          <a:p>
            <a:endParaRPr lang="en-SA"/>
          </a:p>
        </p:txBody>
      </p:sp>
      <p:sp>
        <p:nvSpPr>
          <p:cNvPr id="98" name="Google Shape;98;p14"/>
          <p:cNvSpPr txBox="1"/>
          <p:nvPr/>
        </p:nvSpPr>
        <p:spPr>
          <a:xfrm>
            <a:off x="876476" y="1247825"/>
            <a:ext cx="1267200" cy="2154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
                <a:solidFill>
                  <a:srgbClr val="1C5739"/>
                </a:solidFill>
              </a:rPr>
              <a:t>BESE 394A</a:t>
            </a:r>
            <a:endParaRPr sz="1000"/>
          </a:p>
        </p:txBody>
      </p:sp>
      <p:sp>
        <p:nvSpPr>
          <p:cNvPr id="99" name="Google Shape;99;p14"/>
          <p:cNvSpPr/>
          <p:nvPr/>
        </p:nvSpPr>
        <p:spPr>
          <a:xfrm>
            <a:off x="0"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BFBFBF"/>
          </a:solidFill>
          <a:ln>
            <a:noFill/>
          </a:ln>
        </p:spPr>
        <p:txBody>
          <a:bodyPr/>
          <a:lstStyle/>
          <a:p>
            <a:endParaRPr lang="en-S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228"/>
        <p:cNvGrpSpPr/>
        <p:nvPr/>
      </p:nvGrpSpPr>
      <p:grpSpPr>
        <a:xfrm>
          <a:off x="0" y="0"/>
          <a:ext cx="0" cy="0"/>
          <a:chOff x="0" y="0"/>
          <a:chExt cx="0" cy="0"/>
        </a:xfrm>
      </p:grpSpPr>
      <p:sp>
        <p:nvSpPr>
          <p:cNvPr id="229" name="Google Shape;229;p23"/>
          <p:cNvSpPr/>
          <p:nvPr/>
        </p:nvSpPr>
        <p:spPr>
          <a:xfrm>
            <a:off x="8755984"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SA"/>
          </a:p>
        </p:txBody>
      </p:sp>
      <p:grpSp>
        <p:nvGrpSpPr>
          <p:cNvPr id="230" name="Google Shape;230;p23"/>
          <p:cNvGrpSpPr/>
          <p:nvPr/>
        </p:nvGrpSpPr>
        <p:grpSpPr>
          <a:xfrm>
            <a:off x="613887" y="2041905"/>
            <a:ext cx="55303" cy="1449403"/>
            <a:chOff x="0" y="-19050"/>
            <a:chExt cx="26400" cy="691905"/>
          </a:xfrm>
        </p:grpSpPr>
        <p:sp>
          <p:nvSpPr>
            <p:cNvPr id="231" name="Google Shape;231;p23"/>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txBody>
            <a:bodyPr/>
            <a:lstStyle/>
            <a:p>
              <a:endParaRPr lang="en-SA"/>
            </a:p>
          </p:txBody>
        </p:sp>
        <p:sp>
          <p:nvSpPr>
            <p:cNvPr id="232" name="Google Shape;232;p23"/>
            <p:cNvSpPr txBox="1"/>
            <p:nvPr/>
          </p:nvSpPr>
          <p:spPr>
            <a:xfrm>
              <a:off x="0" y="-19050"/>
              <a:ext cx="26400" cy="6918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3" name="Google Shape;233;p23"/>
          <p:cNvSpPr txBox="1"/>
          <p:nvPr/>
        </p:nvSpPr>
        <p:spPr>
          <a:xfrm>
            <a:off x="260850" y="267725"/>
            <a:ext cx="8440500" cy="1009500"/>
          </a:xfrm>
          <a:prstGeom prst="rect">
            <a:avLst/>
          </a:prstGeom>
          <a:noFill/>
          <a:ln>
            <a:noFill/>
          </a:ln>
        </p:spPr>
        <p:txBody>
          <a:bodyPr spcFirstLastPara="1" wrap="square" lIns="0" tIns="0" rIns="0" bIns="0" anchor="t" anchorCtr="0">
            <a:spAutoFit/>
          </a:bodyPr>
          <a:lstStyle/>
          <a:p>
            <a:pPr marL="0" lvl="0" indent="0" algn="l" rtl="0">
              <a:lnSpc>
                <a:spcPct val="110000"/>
              </a:lnSpc>
              <a:spcBef>
                <a:spcPts val="1500"/>
              </a:spcBef>
              <a:spcAft>
                <a:spcPts val="0"/>
              </a:spcAft>
              <a:buSzPts val="1100"/>
              <a:buNone/>
            </a:pPr>
            <a:r>
              <a:rPr lang="en" sz="2650">
                <a:solidFill>
                  <a:srgbClr val="1C5739"/>
                </a:solidFill>
                <a:highlight>
                  <a:srgbClr val="FFFFFF"/>
                </a:highlight>
              </a:rPr>
              <a:t>Fitting linear models in limma</a:t>
            </a:r>
            <a:endParaRPr sz="2650">
              <a:solidFill>
                <a:srgbClr val="1C5739"/>
              </a:solidFill>
              <a:highlight>
                <a:srgbClr val="FFFFFF"/>
              </a:highlight>
            </a:endParaRPr>
          </a:p>
          <a:p>
            <a:pPr marL="0" marR="0" lvl="0" indent="0" algn="l" rtl="0">
              <a:lnSpc>
                <a:spcPct val="95993"/>
              </a:lnSpc>
              <a:spcBef>
                <a:spcPts val="800"/>
              </a:spcBef>
              <a:spcAft>
                <a:spcPts val="0"/>
              </a:spcAft>
              <a:buNone/>
            </a:pPr>
            <a:endParaRPr sz="3100">
              <a:solidFill>
                <a:srgbClr val="1C5739"/>
              </a:solidFill>
            </a:endParaRPr>
          </a:p>
        </p:txBody>
      </p:sp>
      <p:sp>
        <p:nvSpPr>
          <p:cNvPr id="234" name="Google Shape;234;p23"/>
          <p:cNvSpPr/>
          <p:nvPr/>
        </p:nvSpPr>
        <p:spPr>
          <a:xfrm>
            <a:off x="-1388935" y="-103535"/>
            <a:ext cx="1903286" cy="1041616"/>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alphaModFix/>
            </a:blip>
            <a:stretch>
              <a:fillRect/>
            </a:stretch>
          </a:blipFill>
          <a:ln>
            <a:noFill/>
          </a:ln>
        </p:spPr>
        <p:txBody>
          <a:bodyPr/>
          <a:lstStyle/>
          <a:p>
            <a:endParaRPr lang="en-SA"/>
          </a:p>
        </p:txBody>
      </p:sp>
      <p:sp>
        <p:nvSpPr>
          <p:cNvPr id="235" name="Google Shape;235;p23"/>
          <p:cNvSpPr txBox="1"/>
          <p:nvPr/>
        </p:nvSpPr>
        <p:spPr>
          <a:xfrm>
            <a:off x="260850" y="1000900"/>
            <a:ext cx="5979000" cy="215400"/>
          </a:xfrm>
          <a:prstGeom prst="rect">
            <a:avLst/>
          </a:prstGeom>
          <a:noFill/>
          <a:ln>
            <a:noFill/>
          </a:ln>
        </p:spPr>
        <p:txBody>
          <a:bodyPr spcFirstLastPara="1" wrap="square" lIns="0" tIns="0" rIns="0" bIns="0" anchor="t" anchorCtr="0">
            <a:spAutoFit/>
          </a:bodyPr>
          <a:lstStyle/>
          <a:p>
            <a:pPr marL="0" marR="0" lvl="0" indent="0" algn="just" rtl="0">
              <a:lnSpc>
                <a:spcPct val="138006"/>
              </a:lnSpc>
              <a:spcBef>
                <a:spcPts val="0"/>
              </a:spcBef>
              <a:spcAft>
                <a:spcPts val="0"/>
              </a:spcAft>
              <a:buNone/>
            </a:pPr>
            <a:r>
              <a:rPr lang="en" b="1">
                <a:solidFill>
                  <a:schemeClr val="dk1"/>
                </a:solidFill>
              </a:rPr>
              <a:t>lmFit</a:t>
            </a:r>
            <a:r>
              <a:rPr lang="en">
                <a:solidFill>
                  <a:schemeClr val="dk1"/>
                </a:solidFill>
              </a:rPr>
              <a:t> fits a linear model using weighted least squares for each gene</a:t>
            </a:r>
            <a:endParaRPr>
              <a:solidFill>
                <a:schemeClr val="dk1"/>
              </a:solidFill>
            </a:endParaRPr>
          </a:p>
        </p:txBody>
      </p:sp>
      <p:pic>
        <p:nvPicPr>
          <p:cNvPr id="236" name="Google Shape;236;p23"/>
          <p:cNvPicPr preferRelativeResize="0"/>
          <p:nvPr/>
        </p:nvPicPr>
        <p:blipFill rotWithShape="1">
          <a:blip r:embed="rId4">
            <a:alphaModFix/>
          </a:blip>
          <a:srcRect r="60176" b="73095"/>
          <a:stretch/>
        </p:blipFill>
        <p:spPr>
          <a:xfrm>
            <a:off x="305050" y="1397200"/>
            <a:ext cx="1903275" cy="559912"/>
          </a:xfrm>
          <a:prstGeom prst="rect">
            <a:avLst/>
          </a:prstGeom>
          <a:noFill/>
          <a:ln>
            <a:noFill/>
          </a:ln>
        </p:spPr>
      </p:pic>
      <p:sp>
        <p:nvSpPr>
          <p:cNvPr id="237" name="Google Shape;237;p23"/>
          <p:cNvSpPr txBox="1"/>
          <p:nvPr/>
        </p:nvSpPr>
        <p:spPr>
          <a:xfrm>
            <a:off x="260842" y="2416228"/>
            <a:ext cx="5202600" cy="215400"/>
          </a:xfrm>
          <a:prstGeom prst="rect">
            <a:avLst/>
          </a:prstGeom>
          <a:noFill/>
          <a:ln>
            <a:noFill/>
          </a:ln>
        </p:spPr>
        <p:txBody>
          <a:bodyPr spcFirstLastPara="1" wrap="square" lIns="0" tIns="0" rIns="0" bIns="0" anchor="t" anchorCtr="0">
            <a:spAutoFit/>
          </a:bodyPr>
          <a:lstStyle/>
          <a:p>
            <a:pPr marL="0" marR="0" lvl="0" indent="0" algn="just" rtl="0">
              <a:lnSpc>
                <a:spcPct val="138006"/>
              </a:lnSpc>
              <a:spcBef>
                <a:spcPts val="0"/>
              </a:spcBef>
              <a:spcAft>
                <a:spcPts val="0"/>
              </a:spcAft>
              <a:buNone/>
            </a:pPr>
            <a:r>
              <a:rPr lang="en" b="1">
                <a:solidFill>
                  <a:schemeClr val="dk1"/>
                </a:solidFill>
              </a:rPr>
              <a:t>makeContrasts</a:t>
            </a:r>
            <a:r>
              <a:rPr lang="en">
                <a:solidFill>
                  <a:schemeClr val="dk1"/>
                </a:solidFill>
              </a:rPr>
              <a:t> for comparison between groups</a:t>
            </a:r>
            <a:endParaRPr>
              <a:solidFill>
                <a:schemeClr val="dk1"/>
              </a:solidFill>
            </a:endParaRPr>
          </a:p>
        </p:txBody>
      </p:sp>
      <p:pic>
        <p:nvPicPr>
          <p:cNvPr id="238" name="Google Shape;238;p23"/>
          <p:cNvPicPr preferRelativeResize="0"/>
          <p:nvPr/>
        </p:nvPicPr>
        <p:blipFill>
          <a:blip r:embed="rId5">
            <a:alphaModFix/>
          </a:blip>
          <a:stretch>
            <a:fillRect/>
          </a:stretch>
        </p:blipFill>
        <p:spPr>
          <a:xfrm>
            <a:off x="263582" y="2747022"/>
            <a:ext cx="4525206" cy="524003"/>
          </a:xfrm>
          <a:prstGeom prst="rect">
            <a:avLst/>
          </a:prstGeom>
          <a:noFill/>
          <a:ln>
            <a:noFill/>
          </a:ln>
        </p:spPr>
      </p:pic>
      <p:pic>
        <p:nvPicPr>
          <p:cNvPr id="239" name="Google Shape;239;p23"/>
          <p:cNvPicPr preferRelativeResize="0"/>
          <p:nvPr/>
        </p:nvPicPr>
        <p:blipFill>
          <a:blip r:embed="rId6">
            <a:alphaModFix/>
          </a:blip>
          <a:stretch>
            <a:fillRect/>
          </a:stretch>
        </p:blipFill>
        <p:spPr>
          <a:xfrm>
            <a:off x="5095239" y="2596956"/>
            <a:ext cx="2370710" cy="674070"/>
          </a:xfrm>
          <a:prstGeom prst="rect">
            <a:avLst/>
          </a:prstGeom>
          <a:noFill/>
          <a:ln>
            <a:noFill/>
          </a:ln>
        </p:spPr>
      </p:pic>
      <p:sp>
        <p:nvSpPr>
          <p:cNvPr id="240" name="Google Shape;240;p23"/>
          <p:cNvSpPr txBox="1"/>
          <p:nvPr/>
        </p:nvSpPr>
        <p:spPr>
          <a:xfrm>
            <a:off x="260850" y="3386425"/>
            <a:ext cx="5979000" cy="215400"/>
          </a:xfrm>
          <a:prstGeom prst="rect">
            <a:avLst/>
          </a:prstGeom>
          <a:noFill/>
          <a:ln>
            <a:noFill/>
          </a:ln>
        </p:spPr>
        <p:txBody>
          <a:bodyPr spcFirstLastPara="1" wrap="square" lIns="0" tIns="0" rIns="0" bIns="0" anchor="t" anchorCtr="0">
            <a:spAutoFit/>
          </a:bodyPr>
          <a:lstStyle/>
          <a:p>
            <a:pPr marL="0" marR="0" lvl="0" indent="0" algn="just" rtl="0">
              <a:lnSpc>
                <a:spcPct val="138006"/>
              </a:lnSpc>
              <a:spcBef>
                <a:spcPts val="0"/>
              </a:spcBef>
              <a:spcAft>
                <a:spcPts val="0"/>
              </a:spcAft>
              <a:buNone/>
            </a:pPr>
            <a:r>
              <a:rPr lang="en" b="1">
                <a:solidFill>
                  <a:schemeClr val="dk1"/>
                </a:solidFill>
              </a:rPr>
              <a:t>Empirical Bayes </a:t>
            </a:r>
            <a:r>
              <a:rPr lang="en">
                <a:solidFill>
                  <a:schemeClr val="dk1"/>
                </a:solidFill>
              </a:rPr>
              <a:t>smoothing of standard errors</a:t>
            </a:r>
            <a:endParaRPr>
              <a:solidFill>
                <a:schemeClr val="dk1"/>
              </a:solidFill>
            </a:endParaRPr>
          </a:p>
        </p:txBody>
      </p:sp>
      <p:pic>
        <p:nvPicPr>
          <p:cNvPr id="241" name="Google Shape;241;p23"/>
          <p:cNvPicPr preferRelativeResize="0"/>
          <p:nvPr/>
        </p:nvPicPr>
        <p:blipFill rotWithShape="1">
          <a:blip r:embed="rId4">
            <a:alphaModFix/>
          </a:blip>
          <a:srcRect t="27299"/>
          <a:stretch/>
        </p:blipFill>
        <p:spPr>
          <a:xfrm>
            <a:off x="2622775" y="1277234"/>
            <a:ext cx="3015274" cy="954513"/>
          </a:xfrm>
          <a:prstGeom prst="rect">
            <a:avLst/>
          </a:prstGeom>
          <a:noFill/>
          <a:ln>
            <a:noFill/>
          </a:ln>
        </p:spPr>
      </p:pic>
      <p:pic>
        <p:nvPicPr>
          <p:cNvPr id="242" name="Google Shape;242;p23"/>
          <p:cNvPicPr preferRelativeResize="0"/>
          <p:nvPr/>
        </p:nvPicPr>
        <p:blipFill>
          <a:blip r:embed="rId7">
            <a:alphaModFix/>
          </a:blip>
          <a:stretch>
            <a:fillRect/>
          </a:stretch>
        </p:blipFill>
        <p:spPr>
          <a:xfrm>
            <a:off x="226975" y="3786300"/>
            <a:ext cx="3830687" cy="1263400"/>
          </a:xfrm>
          <a:prstGeom prst="rect">
            <a:avLst/>
          </a:prstGeom>
          <a:noFill/>
          <a:ln>
            <a:noFill/>
          </a:ln>
        </p:spPr>
      </p:pic>
      <p:pic>
        <p:nvPicPr>
          <p:cNvPr id="243" name="Google Shape;243;p23"/>
          <p:cNvPicPr preferRelativeResize="0"/>
          <p:nvPr/>
        </p:nvPicPr>
        <p:blipFill>
          <a:blip r:embed="rId8">
            <a:alphaModFix/>
          </a:blip>
          <a:stretch>
            <a:fillRect/>
          </a:stretch>
        </p:blipFill>
        <p:spPr>
          <a:xfrm>
            <a:off x="4139275" y="3786300"/>
            <a:ext cx="4455064" cy="128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247"/>
        <p:cNvGrpSpPr/>
        <p:nvPr/>
      </p:nvGrpSpPr>
      <p:grpSpPr>
        <a:xfrm>
          <a:off x="0" y="0"/>
          <a:ext cx="0" cy="0"/>
          <a:chOff x="0" y="0"/>
          <a:chExt cx="0" cy="0"/>
        </a:xfrm>
      </p:grpSpPr>
      <p:sp>
        <p:nvSpPr>
          <p:cNvPr id="248" name="Google Shape;248;p24"/>
          <p:cNvSpPr/>
          <p:nvPr/>
        </p:nvSpPr>
        <p:spPr>
          <a:xfrm>
            <a:off x="8755984"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SA"/>
          </a:p>
        </p:txBody>
      </p:sp>
      <p:grpSp>
        <p:nvGrpSpPr>
          <p:cNvPr id="249" name="Google Shape;249;p24"/>
          <p:cNvGrpSpPr/>
          <p:nvPr/>
        </p:nvGrpSpPr>
        <p:grpSpPr>
          <a:xfrm>
            <a:off x="613887" y="2041905"/>
            <a:ext cx="55303" cy="1449403"/>
            <a:chOff x="0" y="-19050"/>
            <a:chExt cx="26400" cy="691905"/>
          </a:xfrm>
        </p:grpSpPr>
        <p:sp>
          <p:nvSpPr>
            <p:cNvPr id="250" name="Google Shape;250;p24"/>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txBody>
            <a:bodyPr/>
            <a:lstStyle/>
            <a:p>
              <a:endParaRPr lang="en-SA"/>
            </a:p>
          </p:txBody>
        </p:sp>
        <p:sp>
          <p:nvSpPr>
            <p:cNvPr id="251" name="Google Shape;251;p24"/>
            <p:cNvSpPr txBox="1"/>
            <p:nvPr/>
          </p:nvSpPr>
          <p:spPr>
            <a:xfrm>
              <a:off x="0" y="-19050"/>
              <a:ext cx="26400" cy="6918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2" name="Google Shape;252;p24"/>
          <p:cNvGrpSpPr/>
          <p:nvPr/>
        </p:nvGrpSpPr>
        <p:grpSpPr>
          <a:xfrm>
            <a:off x="876476" y="1563459"/>
            <a:ext cx="1922911" cy="324903"/>
            <a:chOff x="0" y="-19050"/>
            <a:chExt cx="825638" cy="155100"/>
          </a:xfrm>
        </p:grpSpPr>
        <p:sp>
          <p:nvSpPr>
            <p:cNvPr id="253" name="Google Shape;253;p24"/>
            <p:cNvSpPr/>
            <p:nvPr/>
          </p:nvSpPr>
          <p:spPr>
            <a:xfrm>
              <a:off x="0" y="0"/>
              <a:ext cx="825638" cy="135928"/>
            </a:xfrm>
            <a:custGeom>
              <a:avLst/>
              <a:gdLst/>
              <a:ahLst/>
              <a:cxnLst/>
              <a:rect l="l" t="t" r="r" b="b"/>
              <a:pathLst>
                <a:path w="825638" h="135928" extrusionOk="0">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1700"/>
            </a:p>
          </p:txBody>
        </p:sp>
        <p:sp>
          <p:nvSpPr>
            <p:cNvPr id="254" name="Google Shape;254;p24"/>
            <p:cNvSpPr txBox="1"/>
            <p:nvPr/>
          </p:nvSpPr>
          <p:spPr>
            <a:xfrm>
              <a:off x="0" y="-19050"/>
              <a:ext cx="825600" cy="155100"/>
            </a:xfrm>
            <a:prstGeom prst="rect">
              <a:avLst/>
            </a:prstGeom>
            <a:noFill/>
            <a:ln>
              <a:noFill/>
            </a:ln>
          </p:spPr>
          <p:txBody>
            <a:bodyPr spcFirstLastPara="1" wrap="square" lIns="28025" tIns="28025" rIns="28025" bIns="28025" anchor="ctr" anchorCtr="0">
              <a:noAutofit/>
            </a:bodyPr>
            <a:lstStyle/>
            <a:p>
              <a:pPr marL="0" marR="0" lvl="0" indent="0" algn="ctr" rtl="0">
                <a:lnSpc>
                  <a:spcPct val="130000"/>
                </a:lnSpc>
                <a:spcBef>
                  <a:spcPts val="0"/>
                </a:spcBef>
                <a:spcAft>
                  <a:spcPts val="0"/>
                </a:spcAft>
                <a:buNone/>
              </a:pPr>
              <a:r>
                <a:rPr lang="en" sz="1500">
                  <a:solidFill>
                    <a:srgbClr val="FFFFFF"/>
                  </a:solidFill>
                  <a:latin typeface="Montserrat Light"/>
                  <a:ea typeface="Montserrat Light"/>
                  <a:cs typeface="Montserrat Light"/>
                  <a:sym typeface="Montserrat Light"/>
                </a:rPr>
                <a:t>January</a:t>
              </a:r>
              <a:r>
                <a:rPr lang="en" sz="1500" b="0" i="0" u="none" strike="noStrike" cap="none">
                  <a:solidFill>
                    <a:srgbClr val="FFFFFF"/>
                  </a:solidFill>
                  <a:latin typeface="Montserrat Light"/>
                  <a:ea typeface="Montserrat Light"/>
                  <a:cs typeface="Montserrat Light"/>
                  <a:sym typeface="Montserrat Light"/>
                </a:rPr>
                <a:t> 202</a:t>
              </a:r>
              <a:r>
                <a:rPr lang="en" sz="1500">
                  <a:solidFill>
                    <a:srgbClr val="FFFFFF"/>
                  </a:solidFill>
                  <a:latin typeface="Montserrat Light"/>
                  <a:ea typeface="Montserrat Light"/>
                  <a:cs typeface="Montserrat Light"/>
                  <a:sym typeface="Montserrat Light"/>
                </a:rPr>
                <a:t>4</a:t>
              </a:r>
              <a:endParaRPr sz="1000"/>
            </a:p>
          </p:txBody>
        </p:sp>
      </p:grpSp>
      <p:sp>
        <p:nvSpPr>
          <p:cNvPr id="255" name="Google Shape;255;p24"/>
          <p:cNvSpPr txBox="1"/>
          <p:nvPr/>
        </p:nvSpPr>
        <p:spPr>
          <a:xfrm>
            <a:off x="876476" y="2668750"/>
            <a:ext cx="5979300" cy="261600"/>
          </a:xfrm>
          <a:prstGeom prst="rect">
            <a:avLst/>
          </a:prstGeom>
          <a:noFill/>
          <a:ln>
            <a:noFill/>
          </a:ln>
        </p:spPr>
        <p:txBody>
          <a:bodyPr spcFirstLastPara="1" wrap="square" lIns="0" tIns="0" rIns="0" bIns="0" anchor="t" anchorCtr="0">
            <a:spAutoFit/>
          </a:bodyPr>
          <a:lstStyle/>
          <a:p>
            <a:pPr marL="0" lvl="0" indent="0" algn="l" rtl="0">
              <a:lnSpc>
                <a:spcPct val="140013"/>
              </a:lnSpc>
              <a:spcBef>
                <a:spcPts val="0"/>
              </a:spcBef>
              <a:spcAft>
                <a:spcPts val="0"/>
              </a:spcAft>
              <a:buSzPts val="1100"/>
              <a:buNone/>
            </a:pPr>
            <a:r>
              <a:rPr lang="en" sz="1700">
                <a:solidFill>
                  <a:srgbClr val="1C5739"/>
                </a:solidFill>
              </a:rPr>
              <a:t>Kelly Cardona | Alejandra López</a:t>
            </a:r>
            <a:endParaRPr sz="1700">
              <a:solidFill>
                <a:srgbClr val="1C5739"/>
              </a:solidFill>
            </a:endParaRPr>
          </a:p>
        </p:txBody>
      </p:sp>
      <p:sp>
        <p:nvSpPr>
          <p:cNvPr id="256" name="Google Shape;256;p24"/>
          <p:cNvSpPr txBox="1"/>
          <p:nvPr/>
        </p:nvSpPr>
        <p:spPr>
          <a:xfrm>
            <a:off x="876475" y="2034800"/>
            <a:ext cx="6126000" cy="487500"/>
          </a:xfrm>
          <a:prstGeom prst="rect">
            <a:avLst/>
          </a:prstGeom>
          <a:noFill/>
          <a:ln>
            <a:noFill/>
          </a:ln>
        </p:spPr>
        <p:txBody>
          <a:bodyPr spcFirstLastPara="1" wrap="square" lIns="0" tIns="0" rIns="0" bIns="0" anchor="t" anchorCtr="0">
            <a:spAutoFit/>
          </a:bodyPr>
          <a:lstStyle/>
          <a:p>
            <a:pPr marL="0" marR="0" lvl="0" indent="0" algn="l" rtl="0">
              <a:lnSpc>
                <a:spcPct val="95993"/>
              </a:lnSpc>
              <a:spcBef>
                <a:spcPts val="0"/>
              </a:spcBef>
              <a:spcAft>
                <a:spcPts val="0"/>
              </a:spcAft>
              <a:buNone/>
            </a:pPr>
            <a:r>
              <a:rPr lang="en" sz="3300">
                <a:solidFill>
                  <a:srgbClr val="1C5739"/>
                </a:solidFill>
              </a:rPr>
              <a:t>PCA in RNA-seq </a:t>
            </a:r>
            <a:endParaRPr sz="3300"/>
          </a:p>
        </p:txBody>
      </p:sp>
      <p:sp>
        <p:nvSpPr>
          <p:cNvPr id="257" name="Google Shape;257;p24"/>
          <p:cNvSpPr/>
          <p:nvPr/>
        </p:nvSpPr>
        <p:spPr>
          <a:xfrm>
            <a:off x="-1388935" y="-103535"/>
            <a:ext cx="1903286" cy="1041616"/>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alphaModFix/>
            </a:blip>
            <a:stretch>
              <a:fillRect/>
            </a:stretch>
          </a:blipFill>
          <a:ln>
            <a:noFill/>
          </a:ln>
        </p:spPr>
        <p:txBody>
          <a:bodyPr/>
          <a:lstStyle/>
          <a:p>
            <a:endParaRPr lang="en-SA"/>
          </a:p>
        </p:txBody>
      </p:sp>
      <p:sp>
        <p:nvSpPr>
          <p:cNvPr id="258" name="Google Shape;258;p24"/>
          <p:cNvSpPr txBox="1"/>
          <p:nvPr/>
        </p:nvSpPr>
        <p:spPr>
          <a:xfrm>
            <a:off x="876476" y="1247825"/>
            <a:ext cx="1267200" cy="2154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
                <a:solidFill>
                  <a:srgbClr val="1C5739"/>
                </a:solidFill>
              </a:rPr>
              <a:t>BESE 394A</a:t>
            </a:r>
            <a:endParaRPr sz="1000"/>
          </a:p>
        </p:txBody>
      </p:sp>
      <p:sp>
        <p:nvSpPr>
          <p:cNvPr id="259" name="Google Shape;259;p24"/>
          <p:cNvSpPr/>
          <p:nvPr/>
        </p:nvSpPr>
        <p:spPr>
          <a:xfrm>
            <a:off x="0"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BFBFBF"/>
          </a:solidFill>
          <a:ln>
            <a:noFill/>
          </a:ln>
        </p:spPr>
        <p:txBody>
          <a:bodyPr/>
          <a:lstStyle/>
          <a:p>
            <a:endParaRPr lang="en-SA"/>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p:nvPr/>
        </p:nvSpPr>
        <p:spPr>
          <a:xfrm>
            <a:off x="1801103" y="1790969"/>
            <a:ext cx="5541900" cy="831300"/>
          </a:xfrm>
          <a:prstGeom prst="rect">
            <a:avLst/>
          </a:prstGeom>
          <a:noFill/>
          <a:ln>
            <a:noFill/>
          </a:ln>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 sz="5400" b="0" i="0" u="none" strike="noStrike" cap="none">
                <a:solidFill>
                  <a:srgbClr val="FFFFFF"/>
                </a:solidFill>
                <a:latin typeface="Arial"/>
                <a:ea typeface="Arial"/>
                <a:cs typeface="Arial"/>
                <a:sym typeface="Arial"/>
              </a:rPr>
              <a:t>TIMELINE </a:t>
            </a:r>
            <a:endParaRPr sz="700"/>
          </a:p>
        </p:txBody>
      </p:sp>
      <p:sp>
        <p:nvSpPr>
          <p:cNvPr id="265" name="Google Shape;265;p25"/>
          <p:cNvSpPr txBox="1"/>
          <p:nvPr/>
        </p:nvSpPr>
        <p:spPr>
          <a:xfrm>
            <a:off x="2497918" y="2646138"/>
            <a:ext cx="4148100" cy="231000"/>
          </a:xfrm>
          <a:prstGeom prst="rect">
            <a:avLst/>
          </a:prstGeom>
          <a:noFill/>
          <a:ln>
            <a:noFill/>
          </a:ln>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 sz="1500" b="0" i="0" u="none" strike="noStrike" cap="none">
                <a:solidFill>
                  <a:srgbClr val="F5FFF5"/>
                </a:solidFill>
                <a:latin typeface="Arial"/>
                <a:ea typeface="Arial"/>
                <a:cs typeface="Arial"/>
                <a:sym typeface="Arial"/>
              </a:rPr>
              <a:t>Briefly discuss the key dates for the project.</a:t>
            </a:r>
            <a:endParaRPr sz="700"/>
          </a:p>
        </p:txBody>
      </p:sp>
      <p:sp>
        <p:nvSpPr>
          <p:cNvPr id="266" name="Google Shape;266;p25"/>
          <p:cNvSpPr/>
          <p:nvPr/>
        </p:nvSpPr>
        <p:spPr>
          <a:xfrm rot="10800000">
            <a:off x="-1410450" y="0"/>
            <a:ext cx="2820900" cy="2020200"/>
          </a:xfrm>
          <a:prstGeom prst="triangle">
            <a:avLst>
              <a:gd name="adj" fmla="val 50000"/>
            </a:avLst>
          </a:prstGeom>
          <a:solidFill>
            <a:srgbClr val="1C573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7" name="Google Shape;267;p25"/>
          <p:cNvSpPr/>
          <p:nvPr/>
        </p:nvSpPr>
        <p:spPr>
          <a:xfrm>
            <a:off x="7755550" y="3123291"/>
            <a:ext cx="2820900" cy="2020200"/>
          </a:xfrm>
          <a:prstGeom prst="triangle">
            <a:avLst>
              <a:gd name="adj" fmla="val 50000"/>
            </a:avLst>
          </a:prstGeom>
          <a:solidFill>
            <a:srgbClr val="1C573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8" name="Google Shape;268;p25"/>
          <p:cNvSpPr txBox="1"/>
          <p:nvPr/>
        </p:nvSpPr>
        <p:spPr>
          <a:xfrm>
            <a:off x="898550" y="440175"/>
            <a:ext cx="8108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1C5739"/>
                </a:solidFill>
              </a:rPr>
              <a:t>Principal Component Analysis (PCA) - An Overview</a:t>
            </a:r>
            <a:endParaRPr sz="2600" b="1">
              <a:solidFill>
                <a:srgbClr val="1C5739"/>
              </a:solidFill>
            </a:endParaRPr>
          </a:p>
        </p:txBody>
      </p:sp>
      <p:sp>
        <p:nvSpPr>
          <p:cNvPr id="269" name="Google Shape;269;p25"/>
          <p:cNvSpPr txBox="1"/>
          <p:nvPr/>
        </p:nvSpPr>
        <p:spPr>
          <a:xfrm>
            <a:off x="529850" y="1513650"/>
            <a:ext cx="8477400" cy="2467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000">
                <a:solidFill>
                  <a:srgbClr val="374151"/>
                </a:solidFill>
              </a:rPr>
              <a:t>PCA is a statistical procedure that utilizes an orthogonal transformation to convert a set of observations of possibly correlated variables into a set of values of linearly uncorrelated variables.</a:t>
            </a:r>
            <a:endParaRPr sz="2000">
              <a:solidFill>
                <a:srgbClr val="374151"/>
              </a:solidFill>
            </a:endParaRPr>
          </a:p>
          <a:p>
            <a:pPr marL="0" lvl="0" indent="0" algn="l" rtl="0">
              <a:lnSpc>
                <a:spcPct val="90000"/>
              </a:lnSpc>
              <a:spcBef>
                <a:spcPts val="1000"/>
              </a:spcBef>
              <a:spcAft>
                <a:spcPts val="0"/>
              </a:spcAft>
              <a:buNone/>
            </a:pPr>
            <a:r>
              <a:rPr lang="en" sz="2000">
                <a:solidFill>
                  <a:srgbClr val="374151"/>
                </a:solidFill>
              </a:rPr>
              <a:t>In the context of RNA-seq data, PCA can be used to </a:t>
            </a:r>
            <a:r>
              <a:rPr lang="en" sz="2000" b="1">
                <a:solidFill>
                  <a:srgbClr val="374151"/>
                </a:solidFill>
              </a:rPr>
              <a:t>reduce the dimensionality </a:t>
            </a:r>
            <a:r>
              <a:rPr lang="en" sz="2000">
                <a:solidFill>
                  <a:srgbClr val="374151"/>
                </a:solidFill>
              </a:rPr>
              <a:t>of gene expression data, thereby simplifying the identification of patterns such as clustering of similar samples or trends across conditions.</a:t>
            </a:r>
            <a:endParaRPr sz="2000">
              <a:solidFill>
                <a:srgbClr val="37415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txBox="1"/>
          <p:nvPr/>
        </p:nvSpPr>
        <p:spPr>
          <a:xfrm>
            <a:off x="1801103" y="1790969"/>
            <a:ext cx="5541900" cy="831300"/>
          </a:xfrm>
          <a:prstGeom prst="rect">
            <a:avLst/>
          </a:prstGeom>
          <a:noFill/>
          <a:ln>
            <a:noFill/>
          </a:ln>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 sz="5400" b="0" i="0" u="none" strike="noStrike" cap="none">
                <a:solidFill>
                  <a:srgbClr val="FFFFFF"/>
                </a:solidFill>
                <a:latin typeface="Arial"/>
                <a:ea typeface="Arial"/>
                <a:cs typeface="Arial"/>
                <a:sym typeface="Arial"/>
              </a:rPr>
              <a:t>TIMELINE </a:t>
            </a:r>
            <a:endParaRPr sz="700"/>
          </a:p>
        </p:txBody>
      </p:sp>
      <p:sp>
        <p:nvSpPr>
          <p:cNvPr id="275" name="Google Shape;275;p26"/>
          <p:cNvSpPr txBox="1"/>
          <p:nvPr/>
        </p:nvSpPr>
        <p:spPr>
          <a:xfrm>
            <a:off x="2497918" y="2646138"/>
            <a:ext cx="4148100" cy="231000"/>
          </a:xfrm>
          <a:prstGeom prst="rect">
            <a:avLst/>
          </a:prstGeom>
          <a:noFill/>
          <a:ln>
            <a:noFill/>
          </a:ln>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 sz="1500" b="0" i="0" u="none" strike="noStrike" cap="none">
                <a:solidFill>
                  <a:srgbClr val="F5FFF5"/>
                </a:solidFill>
                <a:latin typeface="Arial"/>
                <a:ea typeface="Arial"/>
                <a:cs typeface="Arial"/>
                <a:sym typeface="Arial"/>
              </a:rPr>
              <a:t>Briefly discuss the key dates for the project.</a:t>
            </a:r>
            <a:endParaRPr sz="700"/>
          </a:p>
        </p:txBody>
      </p:sp>
      <p:sp>
        <p:nvSpPr>
          <p:cNvPr id="276" name="Google Shape;276;p26"/>
          <p:cNvSpPr/>
          <p:nvPr/>
        </p:nvSpPr>
        <p:spPr>
          <a:xfrm rot="10800000">
            <a:off x="-1410450" y="0"/>
            <a:ext cx="2820900" cy="2020200"/>
          </a:xfrm>
          <a:prstGeom prst="triangle">
            <a:avLst>
              <a:gd name="adj" fmla="val 50000"/>
            </a:avLst>
          </a:prstGeom>
          <a:solidFill>
            <a:srgbClr val="1C573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7" name="Google Shape;277;p26"/>
          <p:cNvSpPr/>
          <p:nvPr/>
        </p:nvSpPr>
        <p:spPr>
          <a:xfrm>
            <a:off x="7755550" y="3123291"/>
            <a:ext cx="2820900" cy="2020200"/>
          </a:xfrm>
          <a:prstGeom prst="triangle">
            <a:avLst>
              <a:gd name="adj" fmla="val 50000"/>
            </a:avLst>
          </a:prstGeom>
          <a:solidFill>
            <a:srgbClr val="1C573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26"/>
          <p:cNvSpPr txBox="1"/>
          <p:nvPr/>
        </p:nvSpPr>
        <p:spPr>
          <a:xfrm>
            <a:off x="898550" y="440175"/>
            <a:ext cx="8108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1C5739"/>
                </a:solidFill>
              </a:rPr>
              <a:t>PCA Step by step</a:t>
            </a:r>
            <a:endParaRPr sz="2600" b="1">
              <a:solidFill>
                <a:srgbClr val="1C5739"/>
              </a:solidFill>
            </a:endParaRPr>
          </a:p>
        </p:txBody>
      </p:sp>
      <p:sp>
        <p:nvSpPr>
          <p:cNvPr id="279" name="Google Shape;279;p26"/>
          <p:cNvSpPr txBox="1"/>
          <p:nvPr/>
        </p:nvSpPr>
        <p:spPr>
          <a:xfrm>
            <a:off x="529850" y="1001225"/>
            <a:ext cx="8477400" cy="3643147"/>
          </a:xfrm>
          <a:prstGeom prst="rect">
            <a:avLst/>
          </a:prstGeom>
          <a:noFill/>
          <a:ln>
            <a:noFill/>
          </a:ln>
        </p:spPr>
        <p:txBody>
          <a:bodyPr spcFirstLastPara="1" wrap="square" lIns="91425" tIns="91425" rIns="91425" bIns="91425" anchor="t" anchorCtr="0">
            <a:spAutoFit/>
          </a:bodyPr>
          <a:lstStyle/>
          <a:p>
            <a:pPr marL="457200" lvl="0" indent="-355600" algn="l" rtl="0">
              <a:lnSpc>
                <a:spcPct val="90000"/>
              </a:lnSpc>
              <a:spcBef>
                <a:spcPts val="1000"/>
              </a:spcBef>
              <a:spcAft>
                <a:spcPts val="0"/>
              </a:spcAft>
              <a:buClr>
                <a:srgbClr val="374151"/>
              </a:buClr>
              <a:buSzPts val="2000"/>
              <a:buAutoNum type="arabicPeriod"/>
            </a:pPr>
            <a:r>
              <a:rPr lang="en" sz="1200" b="1" dirty="0">
                <a:solidFill>
                  <a:srgbClr val="273239"/>
                </a:solidFill>
                <a:highlight>
                  <a:srgbClr val="FFFFFF"/>
                </a:highlight>
                <a:latin typeface="+mj-lt"/>
                <a:ea typeface="Nunito"/>
                <a:cs typeface="Nunito"/>
                <a:sym typeface="Nunito"/>
              </a:rPr>
              <a:t>Standardization: </a:t>
            </a:r>
            <a:r>
              <a:rPr lang="en" sz="1200" dirty="0">
                <a:solidFill>
                  <a:srgbClr val="273239"/>
                </a:solidFill>
                <a:highlight>
                  <a:srgbClr val="FFFFFF"/>
                </a:highlight>
                <a:latin typeface="+mj-lt"/>
                <a:ea typeface="Nunito"/>
                <a:cs typeface="Nunito"/>
                <a:sym typeface="Nunito"/>
              </a:rPr>
              <a:t>ensure that each variable has a mean of 0 and a standard deviation of 1.</a:t>
            </a:r>
            <a:endParaRPr sz="1200" dirty="0">
              <a:solidFill>
                <a:srgbClr val="273239"/>
              </a:solidFill>
              <a:highlight>
                <a:srgbClr val="FFFFFF"/>
              </a:highlight>
              <a:latin typeface="+mj-lt"/>
              <a:ea typeface="Nunito"/>
              <a:cs typeface="Nunito"/>
              <a:sym typeface="Nunito"/>
            </a:endParaRPr>
          </a:p>
          <a:p>
            <a:pPr marL="457200" lvl="0" indent="-311150" algn="l" rtl="0">
              <a:lnSpc>
                <a:spcPct val="90000"/>
              </a:lnSpc>
              <a:spcBef>
                <a:spcPts val="0"/>
              </a:spcBef>
              <a:spcAft>
                <a:spcPts val="0"/>
              </a:spcAft>
              <a:buClr>
                <a:srgbClr val="273239"/>
              </a:buClr>
              <a:buSzPts val="1300"/>
              <a:buFont typeface="Nunito"/>
              <a:buAutoNum type="arabicPeriod"/>
            </a:pPr>
            <a:r>
              <a:rPr lang="en" sz="1200" b="1" dirty="0">
                <a:solidFill>
                  <a:srgbClr val="273239"/>
                </a:solidFill>
                <a:highlight>
                  <a:srgbClr val="FFFFFF"/>
                </a:highlight>
                <a:latin typeface="+mj-lt"/>
                <a:ea typeface="Nunito"/>
                <a:cs typeface="Nunito"/>
                <a:sym typeface="Nunito"/>
              </a:rPr>
              <a:t>Covariance computation: </a:t>
            </a:r>
            <a:r>
              <a:rPr lang="en" sz="1200" dirty="0">
                <a:solidFill>
                  <a:srgbClr val="273239"/>
                </a:solidFill>
                <a:highlight>
                  <a:srgbClr val="FFFFFF"/>
                </a:highlight>
                <a:latin typeface="+mj-lt"/>
                <a:ea typeface="Nunito"/>
                <a:cs typeface="Nunito"/>
                <a:sym typeface="Nunito"/>
              </a:rPr>
              <a:t>measures the strength of joint between two or more variables.( how much they change in relation to each other)</a:t>
            </a:r>
            <a:endParaRPr sz="1200" dirty="0">
              <a:solidFill>
                <a:srgbClr val="273239"/>
              </a:solidFill>
              <a:highlight>
                <a:srgbClr val="FFFFFF"/>
              </a:highlight>
              <a:latin typeface="+mj-lt"/>
              <a:ea typeface="Nunito"/>
              <a:cs typeface="Nunito"/>
              <a:sym typeface="Nunito"/>
            </a:endParaRPr>
          </a:p>
          <a:p>
            <a:pPr marL="914400" lvl="1" indent="-311150" algn="l" rtl="0">
              <a:lnSpc>
                <a:spcPct val="158000"/>
              </a:lnSpc>
              <a:spcBef>
                <a:spcPts val="0"/>
              </a:spcBef>
              <a:spcAft>
                <a:spcPts val="0"/>
              </a:spcAft>
              <a:buClr>
                <a:srgbClr val="273239"/>
              </a:buClr>
              <a:buSzPts val="1300"/>
              <a:buFont typeface="Nunito"/>
              <a:buAutoNum type="alphaLcPeriod"/>
            </a:pPr>
            <a:r>
              <a:rPr lang="en" sz="1200" dirty="0">
                <a:solidFill>
                  <a:srgbClr val="273239"/>
                </a:solidFill>
                <a:highlight>
                  <a:srgbClr val="FFFFFF"/>
                </a:highlight>
                <a:latin typeface="+mj-lt"/>
                <a:ea typeface="Nunito"/>
                <a:cs typeface="Nunito"/>
                <a:sym typeface="Nunito"/>
              </a:rPr>
              <a:t>Positive: As the x1 increases x2 also increases.</a:t>
            </a:r>
            <a:endParaRPr sz="1200" dirty="0">
              <a:solidFill>
                <a:srgbClr val="273239"/>
              </a:solidFill>
              <a:highlight>
                <a:srgbClr val="FFFFFF"/>
              </a:highlight>
              <a:latin typeface="+mj-lt"/>
              <a:ea typeface="Nunito"/>
              <a:cs typeface="Nunito"/>
              <a:sym typeface="Nunito"/>
            </a:endParaRPr>
          </a:p>
          <a:p>
            <a:pPr marL="914400" lvl="1" indent="-311150" algn="l" rtl="0">
              <a:lnSpc>
                <a:spcPct val="158000"/>
              </a:lnSpc>
              <a:spcBef>
                <a:spcPts val="0"/>
              </a:spcBef>
              <a:spcAft>
                <a:spcPts val="0"/>
              </a:spcAft>
              <a:buClr>
                <a:srgbClr val="273239"/>
              </a:buClr>
              <a:buSzPts val="1300"/>
              <a:buFont typeface="Nunito"/>
              <a:buAutoNum type="alphaLcPeriod"/>
            </a:pPr>
            <a:r>
              <a:rPr lang="en" sz="1200" dirty="0">
                <a:solidFill>
                  <a:srgbClr val="273239"/>
                </a:solidFill>
                <a:highlight>
                  <a:srgbClr val="FFFFFF"/>
                </a:highlight>
                <a:latin typeface="+mj-lt"/>
                <a:ea typeface="Nunito"/>
                <a:cs typeface="Nunito"/>
                <a:sym typeface="Nunito"/>
              </a:rPr>
              <a:t>Negative: As the x1 increases x2 also decreases.</a:t>
            </a:r>
            <a:endParaRPr sz="1200" dirty="0">
              <a:solidFill>
                <a:srgbClr val="273239"/>
              </a:solidFill>
              <a:highlight>
                <a:srgbClr val="FFFFFF"/>
              </a:highlight>
              <a:latin typeface="+mj-lt"/>
              <a:ea typeface="Nunito"/>
              <a:cs typeface="Nunito"/>
              <a:sym typeface="Nunito"/>
            </a:endParaRPr>
          </a:p>
          <a:p>
            <a:pPr marL="914400" lvl="1" indent="-311150" algn="l" rtl="0">
              <a:lnSpc>
                <a:spcPct val="158000"/>
              </a:lnSpc>
              <a:spcBef>
                <a:spcPts val="0"/>
              </a:spcBef>
              <a:spcAft>
                <a:spcPts val="0"/>
              </a:spcAft>
              <a:buClr>
                <a:srgbClr val="273239"/>
              </a:buClr>
              <a:buSzPts val="1300"/>
              <a:buFont typeface="Nunito"/>
              <a:buAutoNum type="alphaLcPeriod"/>
            </a:pPr>
            <a:r>
              <a:rPr lang="en" sz="1200" dirty="0">
                <a:solidFill>
                  <a:srgbClr val="273239"/>
                </a:solidFill>
                <a:highlight>
                  <a:srgbClr val="FFFFFF"/>
                </a:highlight>
                <a:latin typeface="+mj-lt"/>
                <a:ea typeface="Nunito"/>
                <a:cs typeface="Nunito"/>
                <a:sym typeface="Nunito"/>
              </a:rPr>
              <a:t>Zeros: No direct relation</a:t>
            </a:r>
            <a:endParaRPr sz="1200" dirty="0">
              <a:solidFill>
                <a:srgbClr val="273239"/>
              </a:solidFill>
              <a:highlight>
                <a:srgbClr val="FFFFFF"/>
              </a:highlight>
              <a:latin typeface="+mj-lt"/>
              <a:ea typeface="Nunito"/>
              <a:cs typeface="Nunito"/>
              <a:sym typeface="Nunito"/>
            </a:endParaRPr>
          </a:p>
          <a:p>
            <a:pPr marL="457200" lvl="0" indent="-311150" algn="l" rtl="0">
              <a:lnSpc>
                <a:spcPct val="90000"/>
              </a:lnSpc>
              <a:spcBef>
                <a:spcPts val="0"/>
              </a:spcBef>
              <a:spcAft>
                <a:spcPts val="0"/>
              </a:spcAft>
              <a:buClr>
                <a:srgbClr val="273239"/>
              </a:buClr>
              <a:buSzPts val="1300"/>
              <a:buFont typeface="Nunito"/>
              <a:buAutoNum type="arabicPeriod"/>
            </a:pPr>
            <a:r>
              <a:rPr lang="en" sz="1200" b="1" dirty="0">
                <a:solidFill>
                  <a:srgbClr val="273239"/>
                </a:solidFill>
                <a:highlight>
                  <a:srgbClr val="FFFFFF"/>
                </a:highlight>
                <a:latin typeface="+mj-lt"/>
                <a:ea typeface="Nunito"/>
                <a:cs typeface="Nunito"/>
                <a:sym typeface="Nunito"/>
              </a:rPr>
              <a:t>Compute eigenvalues/eigenvectors: </a:t>
            </a:r>
            <a:r>
              <a:rPr lang="en" sz="1200" dirty="0">
                <a:solidFill>
                  <a:srgbClr val="05192D"/>
                </a:solidFill>
                <a:highlight>
                  <a:srgbClr val="FFFFFF"/>
                </a:highlight>
                <a:latin typeface="+mj-lt"/>
              </a:rPr>
              <a:t>Geometrically, an </a:t>
            </a:r>
            <a:r>
              <a:rPr lang="en" sz="1200" b="1" dirty="0">
                <a:solidFill>
                  <a:srgbClr val="05192D"/>
                </a:solidFill>
                <a:highlight>
                  <a:srgbClr val="FFFFFF"/>
                </a:highlight>
                <a:latin typeface="+mj-lt"/>
              </a:rPr>
              <a:t>eigenvector</a:t>
            </a:r>
            <a:r>
              <a:rPr lang="en" sz="1200" dirty="0">
                <a:solidFill>
                  <a:srgbClr val="05192D"/>
                </a:solidFill>
                <a:highlight>
                  <a:srgbClr val="FFFFFF"/>
                </a:highlight>
                <a:latin typeface="+mj-lt"/>
              </a:rPr>
              <a:t> represents a direction such as “vertical”. An </a:t>
            </a:r>
            <a:r>
              <a:rPr lang="en" sz="1200" b="1" dirty="0">
                <a:solidFill>
                  <a:srgbClr val="05192D"/>
                </a:solidFill>
                <a:highlight>
                  <a:srgbClr val="FFFFFF"/>
                </a:highlight>
                <a:latin typeface="+mj-lt"/>
              </a:rPr>
              <a:t>eigenvalue</a:t>
            </a:r>
            <a:r>
              <a:rPr lang="en" sz="1200" dirty="0">
                <a:solidFill>
                  <a:srgbClr val="05192D"/>
                </a:solidFill>
                <a:highlight>
                  <a:srgbClr val="FFFFFF"/>
                </a:highlight>
                <a:latin typeface="+mj-lt"/>
              </a:rPr>
              <a:t>, on the other hand, is a number representing the amount of variance present in the data for a given direction. Each  eigenvector has its corresponding eigenvalue.</a:t>
            </a:r>
          </a:p>
          <a:p>
            <a:pPr marL="457200" lvl="0" indent="-311150" algn="l" rtl="0">
              <a:lnSpc>
                <a:spcPct val="90000"/>
              </a:lnSpc>
              <a:spcBef>
                <a:spcPts val="0"/>
              </a:spcBef>
              <a:spcAft>
                <a:spcPts val="0"/>
              </a:spcAft>
              <a:buClr>
                <a:srgbClr val="273239"/>
              </a:buClr>
              <a:buSzPts val="1300"/>
              <a:buFont typeface="Nunito"/>
              <a:buAutoNum type="arabicPeriod"/>
            </a:pPr>
            <a:endParaRPr sz="1200" dirty="0">
              <a:solidFill>
                <a:srgbClr val="05192D"/>
              </a:solidFill>
              <a:highlight>
                <a:srgbClr val="FFFFFF"/>
              </a:highlight>
              <a:latin typeface="+mj-lt"/>
            </a:endParaRPr>
          </a:p>
          <a:p>
            <a:pPr marL="457200" lvl="0" indent="-311150" algn="l" rtl="0">
              <a:lnSpc>
                <a:spcPct val="90000"/>
              </a:lnSpc>
              <a:spcBef>
                <a:spcPts val="0"/>
              </a:spcBef>
              <a:spcAft>
                <a:spcPts val="0"/>
              </a:spcAft>
              <a:buClr>
                <a:srgbClr val="273239"/>
              </a:buClr>
              <a:buSzPts val="1300"/>
              <a:buFont typeface="Nunito"/>
              <a:buAutoNum type="arabicPeriod"/>
            </a:pPr>
            <a:r>
              <a:rPr lang="en" sz="1200" b="1" dirty="0">
                <a:solidFill>
                  <a:srgbClr val="05192D"/>
                </a:solidFill>
                <a:highlight>
                  <a:srgbClr val="FFFFFF"/>
                </a:highlight>
                <a:latin typeface="+mj-lt"/>
              </a:rPr>
              <a:t>PCA Selection: </a:t>
            </a:r>
            <a:r>
              <a:rPr lang="en" sz="1200" dirty="0">
                <a:solidFill>
                  <a:srgbClr val="05192D"/>
                </a:solidFill>
                <a:highlight>
                  <a:srgbClr val="FFFFFF"/>
                </a:highlight>
                <a:latin typeface="+mj-lt"/>
              </a:rPr>
              <a:t>There are as many pairs of eigenvectors and eigenvalues as the number of variables in the data. Not all are relevant. So, the eigenvector with the highest eigenvalue corresponds to the first principal component. The second principal component is the eigenvector with the second highest eigenvalue, and so on. </a:t>
            </a:r>
          </a:p>
          <a:p>
            <a:pPr marL="457200" lvl="0" indent="-311150" algn="l" rtl="0">
              <a:lnSpc>
                <a:spcPct val="90000"/>
              </a:lnSpc>
              <a:spcBef>
                <a:spcPts val="0"/>
              </a:spcBef>
              <a:spcAft>
                <a:spcPts val="0"/>
              </a:spcAft>
              <a:buClr>
                <a:srgbClr val="273239"/>
              </a:buClr>
              <a:buSzPts val="1300"/>
              <a:buFont typeface="Nunito"/>
              <a:buAutoNum type="arabicPeriod"/>
            </a:pPr>
            <a:endParaRPr sz="1200" dirty="0">
              <a:solidFill>
                <a:srgbClr val="05192D"/>
              </a:solidFill>
              <a:highlight>
                <a:srgbClr val="FFFFFF"/>
              </a:highlight>
              <a:latin typeface="+mj-lt"/>
            </a:endParaRPr>
          </a:p>
          <a:p>
            <a:pPr marL="457200" lvl="0" indent="-304800" algn="l" rtl="0">
              <a:lnSpc>
                <a:spcPct val="90000"/>
              </a:lnSpc>
              <a:spcBef>
                <a:spcPts val="0"/>
              </a:spcBef>
              <a:spcAft>
                <a:spcPts val="0"/>
              </a:spcAft>
              <a:buClr>
                <a:srgbClr val="05192D"/>
              </a:buClr>
              <a:buSzPts val="1200"/>
              <a:buAutoNum type="arabicPeriod"/>
            </a:pPr>
            <a:r>
              <a:rPr lang="en" sz="1200" b="1" dirty="0">
                <a:solidFill>
                  <a:srgbClr val="05192D"/>
                </a:solidFill>
                <a:highlight>
                  <a:srgbClr val="FFFFFF"/>
                </a:highlight>
                <a:latin typeface="+mj-lt"/>
              </a:rPr>
              <a:t>Data transformation: </a:t>
            </a:r>
            <a:r>
              <a:rPr lang="en" sz="1200" dirty="0">
                <a:solidFill>
                  <a:srgbClr val="05192D"/>
                </a:solidFill>
                <a:highlight>
                  <a:srgbClr val="FFFFFF"/>
                </a:highlight>
                <a:latin typeface="+mj-lt"/>
              </a:rPr>
              <a:t>re-orienting by multiplying the original data by the previously computed </a:t>
            </a:r>
            <a:r>
              <a:rPr lang="en" sz="1200" dirty="0" err="1">
                <a:solidFill>
                  <a:srgbClr val="05192D"/>
                </a:solidFill>
                <a:highlight>
                  <a:srgbClr val="FFFFFF"/>
                </a:highlight>
                <a:latin typeface="+mj-lt"/>
              </a:rPr>
              <a:t>eigenvectors.Visualization</a:t>
            </a:r>
            <a:endParaRPr sz="1200" dirty="0">
              <a:solidFill>
                <a:srgbClr val="05192D"/>
              </a:solidFill>
              <a:highlight>
                <a:srgbClr val="FFFFFF"/>
              </a:highlight>
              <a:latin typeface="+mj-lt"/>
            </a:endParaRPr>
          </a:p>
          <a:p>
            <a:pPr marL="0" lvl="0" indent="0" algn="l" rtl="0">
              <a:lnSpc>
                <a:spcPct val="90000"/>
              </a:lnSpc>
              <a:spcBef>
                <a:spcPts val="1000"/>
              </a:spcBef>
              <a:spcAft>
                <a:spcPts val="0"/>
              </a:spcAft>
              <a:buNone/>
            </a:pPr>
            <a:endParaRPr sz="1200" b="1" dirty="0">
              <a:solidFill>
                <a:srgbClr val="05192D"/>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93442738-84DA-F7B1-A50B-70EEC53FF7F4}"/>
            </a:ext>
          </a:extLst>
        </p:cNvPr>
        <p:cNvGrpSpPr/>
        <p:nvPr/>
      </p:nvGrpSpPr>
      <p:grpSpPr>
        <a:xfrm>
          <a:off x="0" y="0"/>
          <a:ext cx="0" cy="0"/>
          <a:chOff x="0" y="0"/>
          <a:chExt cx="0" cy="0"/>
        </a:xfrm>
      </p:grpSpPr>
      <p:sp>
        <p:nvSpPr>
          <p:cNvPr id="274" name="Google Shape;274;p26">
            <a:extLst>
              <a:ext uri="{FF2B5EF4-FFF2-40B4-BE49-F238E27FC236}">
                <a16:creationId xmlns:a16="http://schemas.microsoft.com/office/drawing/2014/main" id="{F2164603-9817-A0F0-92CD-B8576E7C3611}"/>
              </a:ext>
            </a:extLst>
          </p:cNvPr>
          <p:cNvSpPr txBox="1"/>
          <p:nvPr/>
        </p:nvSpPr>
        <p:spPr>
          <a:xfrm>
            <a:off x="1801103" y="1790969"/>
            <a:ext cx="5541900" cy="831300"/>
          </a:xfrm>
          <a:prstGeom prst="rect">
            <a:avLst/>
          </a:prstGeom>
          <a:noFill/>
          <a:ln>
            <a:noFill/>
          </a:ln>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 sz="5400" b="0" i="0" u="none" strike="noStrike" cap="none">
                <a:solidFill>
                  <a:srgbClr val="FFFFFF"/>
                </a:solidFill>
                <a:latin typeface="Arial"/>
                <a:ea typeface="Arial"/>
                <a:cs typeface="Arial"/>
                <a:sym typeface="Arial"/>
              </a:rPr>
              <a:t>TIMELINE </a:t>
            </a:r>
            <a:endParaRPr sz="700"/>
          </a:p>
        </p:txBody>
      </p:sp>
      <p:sp>
        <p:nvSpPr>
          <p:cNvPr id="275" name="Google Shape;275;p26">
            <a:extLst>
              <a:ext uri="{FF2B5EF4-FFF2-40B4-BE49-F238E27FC236}">
                <a16:creationId xmlns:a16="http://schemas.microsoft.com/office/drawing/2014/main" id="{9F9666DF-CE88-27DC-203E-A963E546680B}"/>
              </a:ext>
            </a:extLst>
          </p:cNvPr>
          <p:cNvSpPr txBox="1"/>
          <p:nvPr/>
        </p:nvSpPr>
        <p:spPr>
          <a:xfrm>
            <a:off x="2497918" y="2646138"/>
            <a:ext cx="4148100" cy="231000"/>
          </a:xfrm>
          <a:prstGeom prst="rect">
            <a:avLst/>
          </a:prstGeom>
          <a:noFill/>
          <a:ln>
            <a:noFill/>
          </a:ln>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 sz="1500" b="0" i="0" u="none" strike="noStrike" cap="none">
                <a:solidFill>
                  <a:srgbClr val="F5FFF5"/>
                </a:solidFill>
                <a:latin typeface="Arial"/>
                <a:ea typeface="Arial"/>
                <a:cs typeface="Arial"/>
                <a:sym typeface="Arial"/>
              </a:rPr>
              <a:t>Briefly discuss the key dates for the project.</a:t>
            </a:r>
            <a:endParaRPr sz="700"/>
          </a:p>
        </p:txBody>
      </p:sp>
      <p:sp>
        <p:nvSpPr>
          <p:cNvPr id="276" name="Google Shape;276;p26">
            <a:extLst>
              <a:ext uri="{FF2B5EF4-FFF2-40B4-BE49-F238E27FC236}">
                <a16:creationId xmlns:a16="http://schemas.microsoft.com/office/drawing/2014/main" id="{55E7B0C1-A2D6-179D-2DB3-F9F6D4FCDA0B}"/>
              </a:ext>
            </a:extLst>
          </p:cNvPr>
          <p:cNvSpPr/>
          <p:nvPr/>
        </p:nvSpPr>
        <p:spPr>
          <a:xfrm rot="10800000">
            <a:off x="-1410450" y="0"/>
            <a:ext cx="2820900" cy="2020200"/>
          </a:xfrm>
          <a:prstGeom prst="triangle">
            <a:avLst>
              <a:gd name="adj" fmla="val 50000"/>
            </a:avLst>
          </a:prstGeom>
          <a:solidFill>
            <a:srgbClr val="1C573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7" name="Google Shape;277;p26">
            <a:extLst>
              <a:ext uri="{FF2B5EF4-FFF2-40B4-BE49-F238E27FC236}">
                <a16:creationId xmlns:a16="http://schemas.microsoft.com/office/drawing/2014/main" id="{07D8FB82-BC95-6EEC-8500-5F77877DDDB1}"/>
              </a:ext>
            </a:extLst>
          </p:cNvPr>
          <p:cNvSpPr/>
          <p:nvPr/>
        </p:nvSpPr>
        <p:spPr>
          <a:xfrm>
            <a:off x="7755550" y="3123291"/>
            <a:ext cx="2820900" cy="2020200"/>
          </a:xfrm>
          <a:prstGeom prst="triangle">
            <a:avLst>
              <a:gd name="adj" fmla="val 50000"/>
            </a:avLst>
          </a:prstGeom>
          <a:solidFill>
            <a:srgbClr val="1C573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26">
            <a:extLst>
              <a:ext uri="{FF2B5EF4-FFF2-40B4-BE49-F238E27FC236}">
                <a16:creationId xmlns:a16="http://schemas.microsoft.com/office/drawing/2014/main" id="{5FD4A801-141F-F0CA-0D4A-CFA081FF329E}"/>
              </a:ext>
            </a:extLst>
          </p:cNvPr>
          <p:cNvSpPr txBox="1"/>
          <p:nvPr/>
        </p:nvSpPr>
        <p:spPr>
          <a:xfrm>
            <a:off x="898550" y="271467"/>
            <a:ext cx="8108700" cy="738633"/>
          </a:xfrm>
          <a:prstGeom prst="rect">
            <a:avLst/>
          </a:prstGeom>
          <a:noFill/>
          <a:ln>
            <a:noFill/>
          </a:ln>
        </p:spPr>
        <p:txBody>
          <a:bodyPr spcFirstLastPara="1" wrap="square" lIns="91425" tIns="91425" rIns="91425" bIns="91425" anchor="t" anchorCtr="0">
            <a:spAutoFit/>
          </a:bodyPr>
          <a:lstStyle/>
          <a:p>
            <a:pPr algn="l"/>
            <a:r>
              <a:rPr lang="en-US" sz="3600" b="0" i="0" dirty="0">
                <a:solidFill>
                  <a:srgbClr val="333333"/>
                </a:solidFill>
                <a:effectLst/>
                <a:latin typeface="Helvetica Neue" panose="02000503000000020004" pitchFamily="2" charset="0"/>
              </a:rPr>
              <a:t>Running PCA using </a:t>
            </a:r>
            <a:r>
              <a:rPr lang="en-US" sz="3600" b="0" i="0" dirty="0" err="1">
                <a:solidFill>
                  <a:srgbClr val="333333"/>
                </a:solidFill>
                <a:effectLst/>
                <a:latin typeface="Helvetica Neue" panose="02000503000000020004" pitchFamily="2" charset="0"/>
              </a:rPr>
              <a:t>prcomp</a:t>
            </a:r>
            <a:r>
              <a:rPr lang="en-US" sz="3600" b="0" i="0" dirty="0">
                <a:solidFill>
                  <a:srgbClr val="333333"/>
                </a:solidFill>
                <a:effectLst/>
                <a:latin typeface="Helvetica Neue" panose="02000503000000020004" pitchFamily="2" charset="0"/>
              </a:rPr>
              <a:t>()</a:t>
            </a:r>
          </a:p>
        </p:txBody>
      </p:sp>
      <p:pic>
        <p:nvPicPr>
          <p:cNvPr id="3" name="Picture 2" descr="A white card with blue text&#10;&#10;Description automatically generated">
            <a:extLst>
              <a:ext uri="{FF2B5EF4-FFF2-40B4-BE49-F238E27FC236}">
                <a16:creationId xmlns:a16="http://schemas.microsoft.com/office/drawing/2014/main" id="{1834F285-2D58-A611-C855-A7C4E6D468BA}"/>
              </a:ext>
            </a:extLst>
          </p:cNvPr>
          <p:cNvPicPr>
            <a:picLocks noChangeAspect="1"/>
          </p:cNvPicPr>
          <p:nvPr/>
        </p:nvPicPr>
        <p:blipFill>
          <a:blip r:embed="rId3"/>
          <a:stretch>
            <a:fillRect/>
          </a:stretch>
        </p:blipFill>
        <p:spPr>
          <a:xfrm>
            <a:off x="834887" y="1486023"/>
            <a:ext cx="6508010" cy="1849226"/>
          </a:xfrm>
          <a:prstGeom prst="rect">
            <a:avLst/>
          </a:prstGeom>
        </p:spPr>
      </p:pic>
      <p:sp>
        <p:nvSpPr>
          <p:cNvPr id="4" name="TextBox 3">
            <a:extLst>
              <a:ext uri="{FF2B5EF4-FFF2-40B4-BE49-F238E27FC236}">
                <a16:creationId xmlns:a16="http://schemas.microsoft.com/office/drawing/2014/main" id="{52E82472-F52E-4C69-387D-3E11A71C959C}"/>
              </a:ext>
            </a:extLst>
          </p:cNvPr>
          <p:cNvSpPr txBox="1"/>
          <p:nvPr/>
        </p:nvSpPr>
        <p:spPr>
          <a:xfrm>
            <a:off x="813513" y="1176831"/>
            <a:ext cx="1685077" cy="307777"/>
          </a:xfrm>
          <a:prstGeom prst="rect">
            <a:avLst/>
          </a:prstGeom>
          <a:noFill/>
        </p:spPr>
        <p:txBody>
          <a:bodyPr wrap="none" rtlCol="0">
            <a:spAutoFit/>
          </a:bodyPr>
          <a:lstStyle/>
          <a:p>
            <a:r>
              <a:rPr lang="en-SA" b="1" dirty="0"/>
              <a:t>Organize the data</a:t>
            </a:r>
          </a:p>
        </p:txBody>
      </p:sp>
      <p:sp>
        <p:nvSpPr>
          <p:cNvPr id="6" name="TextBox 5">
            <a:extLst>
              <a:ext uri="{FF2B5EF4-FFF2-40B4-BE49-F238E27FC236}">
                <a16:creationId xmlns:a16="http://schemas.microsoft.com/office/drawing/2014/main" id="{C807E864-8A7B-84CB-400D-ADD685C1013B}"/>
              </a:ext>
            </a:extLst>
          </p:cNvPr>
          <p:cNvSpPr txBox="1"/>
          <p:nvPr/>
        </p:nvSpPr>
        <p:spPr>
          <a:xfrm>
            <a:off x="898549" y="3403138"/>
            <a:ext cx="7386709" cy="738664"/>
          </a:xfrm>
          <a:prstGeom prst="rect">
            <a:avLst/>
          </a:prstGeom>
          <a:noFill/>
        </p:spPr>
        <p:txBody>
          <a:bodyPr wrap="square">
            <a:spAutoFit/>
          </a:bodyPr>
          <a:lstStyle/>
          <a:p>
            <a:pPr algn="l"/>
            <a:r>
              <a:rPr lang="en-US" b="0" i="0" dirty="0">
                <a:solidFill>
                  <a:srgbClr val="333333"/>
                </a:solidFill>
                <a:effectLst/>
                <a:latin typeface="Helvetica Neue" panose="02000503000000020004" pitchFamily="2" charset="0"/>
              </a:rPr>
              <a:t>The first important question to ask after we do a PCA is how many PCs we have and how much variance they explain. We need to extract the variance explained by each PC from our </a:t>
            </a:r>
            <a:r>
              <a:rPr lang="en-US" b="0" i="0" dirty="0" err="1">
                <a:solidFill>
                  <a:srgbClr val="333333"/>
                </a:solidFill>
                <a:effectLst/>
                <a:latin typeface="Helvetica Neue" panose="02000503000000020004" pitchFamily="2" charset="0"/>
              </a:rPr>
              <a:t>sample_pca</a:t>
            </a:r>
            <a:r>
              <a:rPr lang="en-US" b="0" i="0" dirty="0">
                <a:solidFill>
                  <a:srgbClr val="333333"/>
                </a:solidFill>
                <a:effectLst/>
                <a:latin typeface="Helvetica Neue" panose="02000503000000020004" pitchFamily="2" charset="0"/>
              </a:rPr>
              <a:t> object. </a:t>
            </a:r>
            <a:r>
              <a:rPr lang="en-US" b="0" i="0" dirty="0" err="1">
                <a:solidFill>
                  <a:srgbClr val="333333"/>
                </a:solidFill>
                <a:effectLst/>
                <a:latin typeface="Helvetica Neue" panose="02000503000000020004" pitchFamily="2" charset="0"/>
              </a:rPr>
              <a:t>prcomp</a:t>
            </a:r>
            <a:r>
              <a:rPr lang="en-US" b="0" i="0" dirty="0">
                <a:solidFill>
                  <a:srgbClr val="333333"/>
                </a:solidFill>
                <a:effectLst/>
                <a:latin typeface="Helvetica Neue" panose="02000503000000020004" pitchFamily="2" charset="0"/>
              </a:rPr>
              <a:t> () returns an object of its own class. </a:t>
            </a:r>
          </a:p>
        </p:txBody>
      </p:sp>
      <p:pic>
        <p:nvPicPr>
          <p:cNvPr id="8" name="Picture 7">
            <a:extLst>
              <a:ext uri="{FF2B5EF4-FFF2-40B4-BE49-F238E27FC236}">
                <a16:creationId xmlns:a16="http://schemas.microsoft.com/office/drawing/2014/main" id="{9D0A4906-F1D7-32BC-B165-B46CE75F6961}"/>
              </a:ext>
            </a:extLst>
          </p:cNvPr>
          <p:cNvPicPr>
            <a:picLocks noChangeAspect="1"/>
          </p:cNvPicPr>
          <p:nvPr/>
        </p:nvPicPr>
        <p:blipFill>
          <a:blip r:embed="rId4"/>
          <a:stretch>
            <a:fillRect/>
          </a:stretch>
        </p:blipFill>
        <p:spPr>
          <a:xfrm>
            <a:off x="512858" y="4343822"/>
            <a:ext cx="7772400" cy="528863"/>
          </a:xfrm>
          <a:prstGeom prst="rect">
            <a:avLst/>
          </a:prstGeom>
        </p:spPr>
      </p:pic>
    </p:spTree>
    <p:extLst>
      <p:ext uri="{BB962C8B-B14F-4D97-AF65-F5344CB8AC3E}">
        <p14:creationId xmlns:p14="http://schemas.microsoft.com/office/powerpoint/2010/main" val="1936564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BC23AFAB-B1E6-8C91-DD20-763BF92A7ABD}"/>
            </a:ext>
          </a:extLst>
        </p:cNvPr>
        <p:cNvGrpSpPr/>
        <p:nvPr/>
      </p:nvGrpSpPr>
      <p:grpSpPr>
        <a:xfrm>
          <a:off x="0" y="0"/>
          <a:ext cx="0" cy="0"/>
          <a:chOff x="0" y="0"/>
          <a:chExt cx="0" cy="0"/>
        </a:xfrm>
      </p:grpSpPr>
      <p:sp>
        <p:nvSpPr>
          <p:cNvPr id="274" name="Google Shape;274;p26">
            <a:extLst>
              <a:ext uri="{FF2B5EF4-FFF2-40B4-BE49-F238E27FC236}">
                <a16:creationId xmlns:a16="http://schemas.microsoft.com/office/drawing/2014/main" id="{6596A37D-74A5-0A80-0BB4-B027C4D740B8}"/>
              </a:ext>
            </a:extLst>
          </p:cNvPr>
          <p:cNvSpPr txBox="1"/>
          <p:nvPr/>
        </p:nvSpPr>
        <p:spPr>
          <a:xfrm>
            <a:off x="1801103" y="1790969"/>
            <a:ext cx="5541900" cy="831300"/>
          </a:xfrm>
          <a:prstGeom prst="rect">
            <a:avLst/>
          </a:prstGeom>
          <a:noFill/>
          <a:ln>
            <a:noFill/>
          </a:ln>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 sz="5400" b="0" i="0" u="none" strike="noStrike" cap="none">
                <a:solidFill>
                  <a:srgbClr val="FFFFFF"/>
                </a:solidFill>
                <a:latin typeface="Arial"/>
                <a:ea typeface="Arial"/>
                <a:cs typeface="Arial"/>
                <a:sym typeface="Arial"/>
              </a:rPr>
              <a:t>TIMELINE </a:t>
            </a:r>
            <a:endParaRPr sz="700"/>
          </a:p>
        </p:txBody>
      </p:sp>
      <p:sp>
        <p:nvSpPr>
          <p:cNvPr id="275" name="Google Shape;275;p26">
            <a:extLst>
              <a:ext uri="{FF2B5EF4-FFF2-40B4-BE49-F238E27FC236}">
                <a16:creationId xmlns:a16="http://schemas.microsoft.com/office/drawing/2014/main" id="{97017D5C-3AEE-F1C4-BB6B-A9C488B48505}"/>
              </a:ext>
            </a:extLst>
          </p:cNvPr>
          <p:cNvSpPr txBox="1"/>
          <p:nvPr/>
        </p:nvSpPr>
        <p:spPr>
          <a:xfrm>
            <a:off x="2497918" y="2646138"/>
            <a:ext cx="4148100" cy="231000"/>
          </a:xfrm>
          <a:prstGeom prst="rect">
            <a:avLst/>
          </a:prstGeom>
          <a:noFill/>
          <a:ln>
            <a:noFill/>
          </a:ln>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 sz="1500" b="0" i="0" u="none" strike="noStrike" cap="none">
                <a:solidFill>
                  <a:srgbClr val="F5FFF5"/>
                </a:solidFill>
                <a:latin typeface="Arial"/>
                <a:ea typeface="Arial"/>
                <a:cs typeface="Arial"/>
                <a:sym typeface="Arial"/>
              </a:rPr>
              <a:t>Briefly discuss the key dates for the project.</a:t>
            </a:r>
            <a:endParaRPr sz="700"/>
          </a:p>
        </p:txBody>
      </p:sp>
      <p:sp>
        <p:nvSpPr>
          <p:cNvPr id="276" name="Google Shape;276;p26">
            <a:extLst>
              <a:ext uri="{FF2B5EF4-FFF2-40B4-BE49-F238E27FC236}">
                <a16:creationId xmlns:a16="http://schemas.microsoft.com/office/drawing/2014/main" id="{3BA90F1C-6D31-0660-0C61-7EF077725034}"/>
              </a:ext>
            </a:extLst>
          </p:cNvPr>
          <p:cNvSpPr/>
          <p:nvPr/>
        </p:nvSpPr>
        <p:spPr>
          <a:xfrm rot="10800000">
            <a:off x="-1410450" y="0"/>
            <a:ext cx="2820900" cy="2020200"/>
          </a:xfrm>
          <a:prstGeom prst="triangle">
            <a:avLst>
              <a:gd name="adj" fmla="val 50000"/>
            </a:avLst>
          </a:prstGeom>
          <a:solidFill>
            <a:srgbClr val="1C573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7" name="Google Shape;277;p26">
            <a:extLst>
              <a:ext uri="{FF2B5EF4-FFF2-40B4-BE49-F238E27FC236}">
                <a16:creationId xmlns:a16="http://schemas.microsoft.com/office/drawing/2014/main" id="{D0EB1B0E-0B99-B55A-FA1B-941AB711C0D4}"/>
              </a:ext>
            </a:extLst>
          </p:cNvPr>
          <p:cNvSpPr/>
          <p:nvPr/>
        </p:nvSpPr>
        <p:spPr>
          <a:xfrm>
            <a:off x="7755550" y="3123291"/>
            <a:ext cx="2820900" cy="2020200"/>
          </a:xfrm>
          <a:prstGeom prst="triangle">
            <a:avLst>
              <a:gd name="adj" fmla="val 50000"/>
            </a:avLst>
          </a:prstGeom>
          <a:solidFill>
            <a:srgbClr val="1C573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26">
            <a:extLst>
              <a:ext uri="{FF2B5EF4-FFF2-40B4-BE49-F238E27FC236}">
                <a16:creationId xmlns:a16="http://schemas.microsoft.com/office/drawing/2014/main" id="{05953308-FBEB-E57F-8C8B-8DDDEFBF2B57}"/>
              </a:ext>
            </a:extLst>
          </p:cNvPr>
          <p:cNvSpPr txBox="1"/>
          <p:nvPr/>
        </p:nvSpPr>
        <p:spPr>
          <a:xfrm>
            <a:off x="898550" y="271467"/>
            <a:ext cx="8108700" cy="738633"/>
          </a:xfrm>
          <a:prstGeom prst="rect">
            <a:avLst/>
          </a:prstGeom>
          <a:noFill/>
          <a:ln>
            <a:noFill/>
          </a:ln>
        </p:spPr>
        <p:txBody>
          <a:bodyPr spcFirstLastPara="1" wrap="square" lIns="91425" tIns="91425" rIns="91425" bIns="91425" anchor="t" anchorCtr="0">
            <a:spAutoFit/>
          </a:bodyPr>
          <a:lstStyle/>
          <a:p>
            <a:pPr algn="l"/>
            <a:r>
              <a:rPr lang="en-US" sz="3600" b="0" i="0" dirty="0">
                <a:solidFill>
                  <a:srgbClr val="333333"/>
                </a:solidFill>
                <a:effectLst/>
                <a:latin typeface="Helvetica Neue" panose="02000503000000020004" pitchFamily="2" charset="0"/>
              </a:rPr>
              <a:t>Running PCA using </a:t>
            </a:r>
            <a:r>
              <a:rPr lang="en-US" sz="3600" b="0" i="0" dirty="0" err="1">
                <a:solidFill>
                  <a:srgbClr val="333333"/>
                </a:solidFill>
                <a:effectLst/>
                <a:latin typeface="Helvetica Neue" panose="02000503000000020004" pitchFamily="2" charset="0"/>
              </a:rPr>
              <a:t>prcomp</a:t>
            </a:r>
            <a:r>
              <a:rPr lang="en-US" sz="3600" b="0" i="0" dirty="0">
                <a:solidFill>
                  <a:srgbClr val="333333"/>
                </a:solidFill>
                <a:effectLst/>
                <a:latin typeface="Helvetica Neue" panose="02000503000000020004" pitchFamily="2" charset="0"/>
              </a:rPr>
              <a:t>()</a:t>
            </a:r>
          </a:p>
        </p:txBody>
      </p:sp>
      <p:pic>
        <p:nvPicPr>
          <p:cNvPr id="8" name="Picture 7" descr="A screenshot of a computer&#10;&#10;Description automatically generated">
            <a:extLst>
              <a:ext uri="{FF2B5EF4-FFF2-40B4-BE49-F238E27FC236}">
                <a16:creationId xmlns:a16="http://schemas.microsoft.com/office/drawing/2014/main" id="{E4DB3224-E581-AC62-C529-CAFF09BBEDB8}"/>
              </a:ext>
            </a:extLst>
          </p:cNvPr>
          <p:cNvPicPr>
            <a:picLocks noChangeAspect="1"/>
          </p:cNvPicPr>
          <p:nvPr/>
        </p:nvPicPr>
        <p:blipFill>
          <a:blip r:embed="rId3"/>
          <a:stretch>
            <a:fillRect/>
          </a:stretch>
        </p:blipFill>
        <p:spPr>
          <a:xfrm>
            <a:off x="540688" y="1377781"/>
            <a:ext cx="7772400" cy="3398032"/>
          </a:xfrm>
          <a:prstGeom prst="rect">
            <a:avLst/>
          </a:prstGeom>
        </p:spPr>
      </p:pic>
    </p:spTree>
    <p:extLst>
      <p:ext uri="{BB962C8B-B14F-4D97-AF65-F5344CB8AC3E}">
        <p14:creationId xmlns:p14="http://schemas.microsoft.com/office/powerpoint/2010/main" val="2726634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3AB8-871B-7994-D5DD-ABABB7AF16D8}"/>
              </a:ext>
            </a:extLst>
          </p:cNvPr>
          <p:cNvSpPr>
            <a:spLocks noGrp="1"/>
          </p:cNvSpPr>
          <p:nvPr>
            <p:ph type="title"/>
          </p:nvPr>
        </p:nvSpPr>
        <p:spPr>
          <a:xfrm>
            <a:off x="228600" y="137319"/>
            <a:ext cx="2355574" cy="571500"/>
          </a:xfrm>
        </p:spPr>
        <p:txBody>
          <a:bodyPr/>
          <a:lstStyle/>
          <a:p>
            <a:r>
              <a:rPr lang="en-SA" b="1" dirty="0"/>
              <a:t>PCA selection</a:t>
            </a:r>
          </a:p>
        </p:txBody>
      </p:sp>
      <p:pic>
        <p:nvPicPr>
          <p:cNvPr id="5" name="Picture 4" descr="A graph with a line going up&#10;&#10;Description automatically generated with medium confidence">
            <a:extLst>
              <a:ext uri="{FF2B5EF4-FFF2-40B4-BE49-F238E27FC236}">
                <a16:creationId xmlns:a16="http://schemas.microsoft.com/office/drawing/2014/main" id="{F98B8E98-82BA-A4A0-11FD-A782EE19E05D}"/>
              </a:ext>
            </a:extLst>
          </p:cNvPr>
          <p:cNvPicPr>
            <a:picLocks noChangeAspect="1"/>
          </p:cNvPicPr>
          <p:nvPr/>
        </p:nvPicPr>
        <p:blipFill>
          <a:blip r:embed="rId2"/>
          <a:stretch>
            <a:fillRect/>
          </a:stretch>
        </p:blipFill>
        <p:spPr>
          <a:xfrm>
            <a:off x="2495668" y="17393"/>
            <a:ext cx="6648332" cy="5143500"/>
          </a:xfrm>
          <a:prstGeom prst="rect">
            <a:avLst/>
          </a:prstGeom>
        </p:spPr>
      </p:pic>
    </p:spTree>
    <p:extLst>
      <p:ext uri="{BB962C8B-B14F-4D97-AF65-F5344CB8AC3E}">
        <p14:creationId xmlns:p14="http://schemas.microsoft.com/office/powerpoint/2010/main" val="3641954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80633-6366-855D-F951-D777DC240B27}"/>
              </a:ext>
            </a:extLst>
          </p:cNvPr>
          <p:cNvSpPr>
            <a:spLocks noGrp="1"/>
          </p:cNvSpPr>
          <p:nvPr>
            <p:ph type="title"/>
          </p:nvPr>
        </p:nvSpPr>
        <p:spPr/>
        <p:txBody>
          <a:bodyPr/>
          <a:lstStyle/>
          <a:p>
            <a:pPr algn="l"/>
            <a:r>
              <a:rPr lang="en-SA" b="1" dirty="0"/>
              <a:t>Data Transformation</a:t>
            </a:r>
          </a:p>
        </p:txBody>
      </p:sp>
      <p:pic>
        <p:nvPicPr>
          <p:cNvPr id="5" name="Picture 4">
            <a:extLst>
              <a:ext uri="{FF2B5EF4-FFF2-40B4-BE49-F238E27FC236}">
                <a16:creationId xmlns:a16="http://schemas.microsoft.com/office/drawing/2014/main" id="{40811CDB-EA72-2F7A-95BA-E5DBE4B6B4D3}"/>
              </a:ext>
            </a:extLst>
          </p:cNvPr>
          <p:cNvPicPr>
            <a:picLocks noChangeAspect="1"/>
          </p:cNvPicPr>
          <p:nvPr/>
        </p:nvPicPr>
        <p:blipFill rotWithShape="1">
          <a:blip r:embed="rId2"/>
          <a:srcRect r="31841"/>
          <a:stretch/>
        </p:blipFill>
        <p:spPr>
          <a:xfrm>
            <a:off x="2872409" y="137319"/>
            <a:ext cx="5297556" cy="731631"/>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FDA7866-EA60-C6D5-CC07-569B95F3DBAF}"/>
              </a:ext>
            </a:extLst>
          </p:cNvPr>
          <p:cNvPicPr>
            <a:picLocks noChangeAspect="1"/>
          </p:cNvPicPr>
          <p:nvPr/>
        </p:nvPicPr>
        <p:blipFill rotWithShape="1">
          <a:blip r:embed="rId3"/>
          <a:srcRect t="32077" r="16465"/>
          <a:stretch/>
        </p:blipFill>
        <p:spPr>
          <a:xfrm>
            <a:off x="4435719" y="1437199"/>
            <a:ext cx="4708281" cy="3373340"/>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68ADA97A-A806-009E-08EC-DD0CDBC365DD}"/>
              </a:ext>
            </a:extLst>
          </p:cNvPr>
          <p:cNvPicPr>
            <a:picLocks noChangeAspect="1"/>
          </p:cNvPicPr>
          <p:nvPr/>
        </p:nvPicPr>
        <p:blipFill rotWithShape="1">
          <a:blip r:embed="rId3"/>
          <a:srcRect r="22586" b="66258"/>
          <a:stretch/>
        </p:blipFill>
        <p:spPr>
          <a:xfrm>
            <a:off x="0" y="1952462"/>
            <a:ext cx="4518821" cy="1735532"/>
          </a:xfrm>
          <a:prstGeom prst="rect">
            <a:avLst/>
          </a:prstGeom>
        </p:spPr>
      </p:pic>
    </p:spTree>
    <p:extLst>
      <p:ext uri="{BB962C8B-B14F-4D97-AF65-F5344CB8AC3E}">
        <p14:creationId xmlns:p14="http://schemas.microsoft.com/office/powerpoint/2010/main" val="25264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283"/>
        <p:cNvGrpSpPr/>
        <p:nvPr/>
      </p:nvGrpSpPr>
      <p:grpSpPr>
        <a:xfrm>
          <a:off x="0" y="0"/>
          <a:ext cx="0" cy="0"/>
          <a:chOff x="0" y="0"/>
          <a:chExt cx="0" cy="0"/>
        </a:xfrm>
      </p:grpSpPr>
      <p:sp>
        <p:nvSpPr>
          <p:cNvPr id="284" name="Google Shape;284;p27"/>
          <p:cNvSpPr/>
          <p:nvPr/>
        </p:nvSpPr>
        <p:spPr>
          <a:xfrm>
            <a:off x="7296248" y="3786961"/>
            <a:ext cx="2343660" cy="2343660"/>
          </a:xfrm>
          <a:custGeom>
            <a:avLst/>
            <a:gdLst/>
            <a:ahLst/>
            <a:cxnLst/>
            <a:rect l="l" t="t" r="r" b="b"/>
            <a:pathLst>
              <a:path w="4687320" h="4687320" extrusionOk="0">
                <a:moveTo>
                  <a:pt x="0" y="0"/>
                </a:moveTo>
                <a:lnTo>
                  <a:pt x="4687320" y="0"/>
                </a:lnTo>
                <a:lnTo>
                  <a:pt x="4687320" y="4687319"/>
                </a:lnTo>
                <a:lnTo>
                  <a:pt x="0" y="4687319"/>
                </a:lnTo>
                <a:lnTo>
                  <a:pt x="0" y="0"/>
                </a:lnTo>
                <a:close/>
              </a:path>
            </a:pathLst>
          </a:custGeom>
          <a:blipFill rotWithShape="1">
            <a:blip r:embed="rId3">
              <a:alphaModFix/>
            </a:blip>
            <a:stretch>
              <a:fillRect/>
            </a:stretch>
          </a:blipFill>
          <a:ln>
            <a:noFill/>
          </a:ln>
        </p:spPr>
        <p:txBody>
          <a:bodyPr/>
          <a:lstStyle/>
          <a:p>
            <a:endParaRPr lang="en-SA"/>
          </a:p>
        </p:txBody>
      </p:sp>
      <p:grpSp>
        <p:nvGrpSpPr>
          <p:cNvPr id="285" name="Google Shape;285;p27"/>
          <p:cNvGrpSpPr/>
          <p:nvPr/>
        </p:nvGrpSpPr>
        <p:grpSpPr>
          <a:xfrm>
            <a:off x="8443981" y="2992560"/>
            <a:ext cx="1042579" cy="1042579"/>
            <a:chOff x="0" y="0"/>
            <a:chExt cx="812800" cy="812800"/>
          </a:xfrm>
        </p:grpSpPr>
        <p:sp>
          <p:nvSpPr>
            <p:cNvPr id="286" name="Google Shape;286;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7" name="Google Shape;287;p27"/>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88" name="Google Shape;288;p27"/>
          <p:cNvSpPr txBox="1"/>
          <p:nvPr/>
        </p:nvSpPr>
        <p:spPr>
          <a:xfrm>
            <a:off x="4856792" y="837527"/>
            <a:ext cx="1818000" cy="553800"/>
          </a:xfrm>
          <a:prstGeom prst="rect">
            <a:avLst/>
          </a:prstGeom>
          <a:noFill/>
          <a:ln>
            <a:noFill/>
          </a:ln>
        </p:spPr>
        <p:txBody>
          <a:bodyPr spcFirstLastPara="1" wrap="square" lIns="0" tIns="0" rIns="0" bIns="0" anchor="t" anchorCtr="0">
            <a:spAutoFit/>
          </a:bodyPr>
          <a:lstStyle/>
          <a:p>
            <a:pPr marL="0" marR="0" lvl="0" indent="0" algn="l" rtl="0">
              <a:lnSpc>
                <a:spcPct val="137997"/>
              </a:lnSpc>
              <a:spcBef>
                <a:spcPts val="0"/>
              </a:spcBef>
              <a:spcAft>
                <a:spcPts val="0"/>
              </a:spcAft>
              <a:buNone/>
            </a:pPr>
            <a:r>
              <a:rPr lang="en" sz="700" b="0" i="0" u="none" strike="noStrike" cap="none">
                <a:solidFill>
                  <a:srgbClr val="FFFFFF"/>
                </a:solidFill>
                <a:latin typeface="Arial"/>
                <a:ea typeface="Arial"/>
                <a:cs typeface="Arial"/>
                <a:sym typeface="Arial"/>
              </a:rPr>
              <a:t>Lorem ipsum dolor sit amet, consectetur adipiscing elit. Duis vulputate nulla at ante rhoncus, vel efficitur felis condimentum. Proin odio odio.</a:t>
            </a:r>
            <a:endParaRPr sz="700"/>
          </a:p>
        </p:txBody>
      </p:sp>
      <p:sp>
        <p:nvSpPr>
          <p:cNvPr id="289" name="Google Shape;289;p27"/>
          <p:cNvSpPr txBox="1"/>
          <p:nvPr/>
        </p:nvSpPr>
        <p:spPr>
          <a:xfrm>
            <a:off x="4780832" y="2896253"/>
            <a:ext cx="1818000" cy="553800"/>
          </a:xfrm>
          <a:prstGeom prst="rect">
            <a:avLst/>
          </a:prstGeom>
          <a:noFill/>
          <a:ln>
            <a:noFill/>
          </a:ln>
        </p:spPr>
        <p:txBody>
          <a:bodyPr spcFirstLastPara="1" wrap="square" lIns="0" tIns="0" rIns="0" bIns="0" anchor="t" anchorCtr="0">
            <a:spAutoFit/>
          </a:bodyPr>
          <a:lstStyle/>
          <a:p>
            <a:pPr marL="0" marR="0" lvl="0" indent="0" algn="l" rtl="0">
              <a:lnSpc>
                <a:spcPct val="137997"/>
              </a:lnSpc>
              <a:spcBef>
                <a:spcPts val="0"/>
              </a:spcBef>
              <a:spcAft>
                <a:spcPts val="0"/>
              </a:spcAft>
              <a:buNone/>
            </a:pPr>
            <a:r>
              <a:rPr lang="en" sz="700" b="0" i="0" u="none" strike="noStrike" cap="none">
                <a:solidFill>
                  <a:srgbClr val="FFFFFF"/>
                </a:solidFill>
                <a:latin typeface="Arial"/>
                <a:ea typeface="Arial"/>
                <a:cs typeface="Arial"/>
                <a:sym typeface="Arial"/>
              </a:rPr>
              <a:t>orem ipsum dolor sit amet, consectetur adipiscing elit. Duis vulputate nulla at ante rhoncus, vel efficitur felis condimentum. Proin odio odio.</a:t>
            </a:r>
            <a:endParaRPr sz="700"/>
          </a:p>
        </p:txBody>
      </p:sp>
      <p:sp>
        <p:nvSpPr>
          <p:cNvPr id="290" name="Google Shape;290;p27"/>
          <p:cNvSpPr txBox="1"/>
          <p:nvPr/>
        </p:nvSpPr>
        <p:spPr>
          <a:xfrm>
            <a:off x="3076146" y="3836032"/>
            <a:ext cx="1818000" cy="553800"/>
          </a:xfrm>
          <a:prstGeom prst="rect">
            <a:avLst/>
          </a:prstGeom>
          <a:noFill/>
          <a:ln>
            <a:noFill/>
          </a:ln>
        </p:spPr>
        <p:txBody>
          <a:bodyPr spcFirstLastPara="1" wrap="square" lIns="0" tIns="0" rIns="0" bIns="0" anchor="t" anchorCtr="0">
            <a:spAutoFit/>
          </a:bodyPr>
          <a:lstStyle/>
          <a:p>
            <a:pPr marL="0" marR="0" lvl="0" indent="0" algn="r" rtl="0">
              <a:lnSpc>
                <a:spcPct val="137997"/>
              </a:lnSpc>
              <a:spcBef>
                <a:spcPts val="0"/>
              </a:spcBef>
              <a:spcAft>
                <a:spcPts val="0"/>
              </a:spcAft>
              <a:buNone/>
            </a:pPr>
            <a:r>
              <a:rPr lang="en" sz="700" b="0" i="0" u="none" strike="noStrike" cap="none">
                <a:solidFill>
                  <a:srgbClr val="FFFFFF"/>
                </a:solidFill>
                <a:latin typeface="Arial"/>
                <a:ea typeface="Arial"/>
                <a:cs typeface="Arial"/>
                <a:sym typeface="Arial"/>
              </a:rPr>
              <a:t>Lorem ipsum dolor sit amet, consectetur adipiscing elit. Duis vulputate nlla at ante rhoncus, vel efficitur felis condimentum. Proin odio odio.</a:t>
            </a:r>
            <a:endParaRPr sz="700"/>
          </a:p>
        </p:txBody>
      </p:sp>
      <p:sp>
        <p:nvSpPr>
          <p:cNvPr id="291" name="Google Shape;291;p27"/>
          <p:cNvSpPr txBox="1"/>
          <p:nvPr/>
        </p:nvSpPr>
        <p:spPr>
          <a:xfrm>
            <a:off x="171175" y="122275"/>
            <a:ext cx="6879900" cy="9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1C5739"/>
                </a:solidFill>
              </a:rPr>
              <a:t>How to read PCA plot?</a:t>
            </a:r>
            <a:endParaRPr sz="2600" b="1">
              <a:solidFill>
                <a:srgbClr val="1C5739"/>
              </a:solidFill>
            </a:endParaRPr>
          </a:p>
        </p:txBody>
      </p:sp>
      <p:sp>
        <p:nvSpPr>
          <p:cNvPr id="292" name="Google Shape;292;p27"/>
          <p:cNvSpPr txBox="1"/>
          <p:nvPr/>
        </p:nvSpPr>
        <p:spPr>
          <a:xfrm>
            <a:off x="4138975" y="681988"/>
            <a:ext cx="3952500" cy="244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374151"/>
              </a:buClr>
              <a:buSzPts val="1400"/>
              <a:buChar char="❖"/>
            </a:pPr>
            <a:r>
              <a:rPr lang="en">
                <a:solidFill>
                  <a:srgbClr val="374151"/>
                </a:solidFill>
              </a:rPr>
              <a:t>Mice with similar gene expression are grouped into</a:t>
            </a:r>
            <a:r>
              <a:rPr lang="en">
                <a:solidFill>
                  <a:srgbClr val="1C5739"/>
                </a:solidFill>
              </a:rPr>
              <a:t> </a:t>
            </a:r>
            <a:r>
              <a:rPr lang="en">
                <a:solidFill>
                  <a:srgbClr val="397D5A"/>
                </a:solidFill>
              </a:rPr>
              <a:t>three clusters</a:t>
            </a:r>
            <a:r>
              <a:rPr lang="en">
                <a:solidFill>
                  <a:srgbClr val="1C5739"/>
                </a:solidFill>
              </a:rPr>
              <a:t> </a:t>
            </a:r>
            <a:r>
              <a:rPr lang="en">
                <a:solidFill>
                  <a:srgbClr val="374151"/>
                </a:solidFill>
              </a:rPr>
              <a:t>in the PCA plot. </a:t>
            </a:r>
            <a:endParaRPr>
              <a:solidFill>
                <a:srgbClr val="374151"/>
              </a:solidFill>
            </a:endParaRPr>
          </a:p>
          <a:p>
            <a:pPr marL="0" lvl="0" indent="0" algn="l" rtl="0">
              <a:spcBef>
                <a:spcPts val="0"/>
              </a:spcBef>
              <a:spcAft>
                <a:spcPts val="0"/>
              </a:spcAft>
              <a:buNone/>
            </a:pPr>
            <a:endParaRPr>
              <a:solidFill>
                <a:srgbClr val="374151"/>
              </a:solidFill>
            </a:endParaRPr>
          </a:p>
          <a:p>
            <a:pPr marL="457200" lvl="0" indent="-317500" algn="l" rtl="0">
              <a:spcBef>
                <a:spcPts val="0"/>
              </a:spcBef>
              <a:spcAft>
                <a:spcPts val="0"/>
              </a:spcAft>
              <a:buClr>
                <a:srgbClr val="374151"/>
              </a:buClr>
              <a:buSzPts val="1400"/>
              <a:buChar char="❖"/>
            </a:pPr>
            <a:r>
              <a:rPr lang="en">
                <a:solidFill>
                  <a:srgbClr val="374151"/>
                </a:solidFill>
              </a:rPr>
              <a:t>Differences between clusters along PC1 or PC2 suggest influences from genes that significantly impact these respective components. </a:t>
            </a:r>
            <a:endParaRPr>
              <a:solidFill>
                <a:srgbClr val="374151"/>
              </a:solidFill>
            </a:endParaRPr>
          </a:p>
          <a:p>
            <a:pPr marL="0" lvl="0" indent="0" algn="l" rtl="0">
              <a:spcBef>
                <a:spcPts val="0"/>
              </a:spcBef>
              <a:spcAft>
                <a:spcPts val="0"/>
              </a:spcAft>
              <a:buNone/>
            </a:pPr>
            <a:endParaRPr>
              <a:solidFill>
                <a:srgbClr val="374151"/>
              </a:solidFill>
            </a:endParaRPr>
          </a:p>
          <a:p>
            <a:pPr marL="457200" lvl="0" indent="-317500" algn="l" rtl="0">
              <a:spcBef>
                <a:spcPts val="0"/>
              </a:spcBef>
              <a:spcAft>
                <a:spcPts val="0"/>
              </a:spcAft>
              <a:buClr>
                <a:srgbClr val="374151"/>
              </a:buClr>
              <a:buSzPts val="1400"/>
              <a:buChar char="❖"/>
            </a:pPr>
            <a:r>
              <a:rPr lang="en">
                <a:solidFill>
                  <a:srgbClr val="374151"/>
                </a:solidFill>
              </a:rPr>
              <a:t>PC1 accounts for more variance than PC2, so differences along PC1 are more substantial. </a:t>
            </a:r>
            <a:endParaRPr>
              <a:solidFill>
                <a:srgbClr val="374151"/>
              </a:solidFill>
            </a:endParaRPr>
          </a:p>
          <a:p>
            <a:pPr marL="457200" lvl="0" indent="0" algn="l" rtl="0">
              <a:spcBef>
                <a:spcPts val="0"/>
              </a:spcBef>
              <a:spcAft>
                <a:spcPts val="0"/>
              </a:spcAft>
              <a:buNone/>
            </a:pPr>
            <a:endParaRPr>
              <a:solidFill>
                <a:srgbClr val="374151"/>
              </a:solidFill>
            </a:endParaRPr>
          </a:p>
          <a:p>
            <a:pPr marL="457200" lvl="0" indent="-317500" algn="l" rtl="0">
              <a:spcBef>
                <a:spcPts val="0"/>
              </a:spcBef>
              <a:spcAft>
                <a:spcPts val="0"/>
              </a:spcAft>
              <a:buClr>
                <a:srgbClr val="374151"/>
              </a:buClr>
              <a:buSzPts val="1400"/>
              <a:buChar char="❖"/>
            </a:pPr>
            <a:r>
              <a:rPr lang="en">
                <a:solidFill>
                  <a:srgbClr val="374151"/>
                </a:solidFill>
              </a:rPr>
              <a:t>The plot's usefulness depends on how much variance the top PCs explain. If they don't capture most of the variance, consider other methods like t-SNE or MDS for dimension reduction.</a:t>
            </a:r>
            <a:endParaRPr sz="1800">
              <a:solidFill>
                <a:schemeClr val="dk1"/>
              </a:solidFill>
            </a:endParaRPr>
          </a:p>
        </p:txBody>
      </p:sp>
      <p:pic>
        <p:nvPicPr>
          <p:cNvPr id="293" name="Google Shape;293;p27"/>
          <p:cNvPicPr preferRelativeResize="0"/>
          <p:nvPr/>
        </p:nvPicPr>
        <p:blipFill>
          <a:blip r:embed="rId4">
            <a:alphaModFix/>
          </a:blip>
          <a:stretch>
            <a:fillRect/>
          </a:stretch>
        </p:blipFill>
        <p:spPr>
          <a:xfrm>
            <a:off x="152400" y="1195675"/>
            <a:ext cx="3483101" cy="3318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p:nvPr/>
        </p:nvSpPr>
        <p:spPr>
          <a:xfrm rot="10800000">
            <a:off x="0" y="0"/>
            <a:ext cx="9144000" cy="51435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SA"/>
          </a:p>
        </p:txBody>
      </p:sp>
      <p:grpSp>
        <p:nvGrpSpPr>
          <p:cNvPr id="299" name="Google Shape;299;p28"/>
          <p:cNvGrpSpPr/>
          <p:nvPr/>
        </p:nvGrpSpPr>
        <p:grpSpPr>
          <a:xfrm>
            <a:off x="0" y="-36174"/>
            <a:ext cx="9143802" cy="1579362"/>
            <a:chOff x="0" y="-19050"/>
            <a:chExt cx="5016900" cy="831900"/>
          </a:xfrm>
        </p:grpSpPr>
        <p:sp>
          <p:nvSpPr>
            <p:cNvPr id="300" name="Google Shape;300;p28"/>
            <p:cNvSpPr/>
            <p:nvPr/>
          </p:nvSpPr>
          <p:spPr>
            <a:xfrm>
              <a:off x="0" y="0"/>
              <a:ext cx="5016842" cy="812800"/>
            </a:xfrm>
            <a:custGeom>
              <a:avLst/>
              <a:gdLst/>
              <a:ahLst/>
              <a:cxnLst/>
              <a:rect l="l" t="t" r="r" b="b"/>
              <a:pathLst>
                <a:path w="5016842" h="812800" extrusionOk="0">
                  <a:moveTo>
                    <a:pt x="0" y="0"/>
                  </a:moveTo>
                  <a:lnTo>
                    <a:pt x="5016842" y="0"/>
                  </a:lnTo>
                  <a:lnTo>
                    <a:pt x="5016842" y="812800"/>
                  </a:lnTo>
                  <a:lnTo>
                    <a:pt x="0" y="812800"/>
                  </a:lnTo>
                  <a:close/>
                </a:path>
              </a:pathLst>
            </a:custGeom>
            <a:solidFill>
              <a:srgbClr val="1C5739"/>
            </a:solidFill>
            <a:ln>
              <a:noFill/>
            </a:ln>
          </p:spPr>
          <p:txBody>
            <a:bodyPr/>
            <a:lstStyle/>
            <a:p>
              <a:endParaRPr lang="en-SA"/>
            </a:p>
          </p:txBody>
        </p:sp>
        <p:sp>
          <p:nvSpPr>
            <p:cNvPr id="301" name="Google Shape;301;p28"/>
            <p:cNvSpPr txBox="1"/>
            <p:nvPr/>
          </p:nvSpPr>
          <p:spPr>
            <a:xfrm>
              <a:off x="0" y="-19050"/>
              <a:ext cx="5016900" cy="8319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2" name="Google Shape;302;p28"/>
          <p:cNvGrpSpPr/>
          <p:nvPr/>
        </p:nvGrpSpPr>
        <p:grpSpPr>
          <a:xfrm>
            <a:off x="964797" y="1712385"/>
            <a:ext cx="2776664" cy="408958"/>
            <a:chOff x="0" y="-47625"/>
            <a:chExt cx="1178400" cy="215400"/>
          </a:xfrm>
        </p:grpSpPr>
        <p:sp>
          <p:nvSpPr>
            <p:cNvPr id="303" name="Google Shape;303;p28"/>
            <p:cNvSpPr/>
            <p:nvPr/>
          </p:nvSpPr>
          <p:spPr>
            <a:xfrm>
              <a:off x="0" y="0"/>
              <a:ext cx="1178269" cy="167703"/>
            </a:xfrm>
            <a:custGeom>
              <a:avLst/>
              <a:gdLst/>
              <a:ahLst/>
              <a:cxnLst/>
              <a:rect l="l" t="t" r="r" b="b"/>
              <a:pathLst>
                <a:path w="1178269" h="167703" extrusionOk="0">
                  <a:moveTo>
                    <a:pt x="0" y="0"/>
                  </a:moveTo>
                  <a:lnTo>
                    <a:pt x="1178269" y="0"/>
                  </a:lnTo>
                  <a:lnTo>
                    <a:pt x="1178269" y="167703"/>
                  </a:lnTo>
                  <a:lnTo>
                    <a:pt x="0" y="167703"/>
                  </a:lnTo>
                  <a:close/>
                </a:path>
              </a:pathLst>
            </a:custGeom>
            <a:solidFill>
              <a:srgbClr val="1C5739"/>
            </a:solidFill>
            <a:ln>
              <a:noFill/>
            </a:ln>
          </p:spPr>
          <p:txBody>
            <a:bodyPr/>
            <a:lstStyle/>
            <a:p>
              <a:endParaRPr lang="en-SA"/>
            </a:p>
          </p:txBody>
        </p:sp>
        <p:sp>
          <p:nvSpPr>
            <p:cNvPr id="304" name="Google Shape;304;p28"/>
            <p:cNvSpPr txBox="1"/>
            <p:nvPr/>
          </p:nvSpPr>
          <p:spPr>
            <a:xfrm>
              <a:off x="0" y="-47625"/>
              <a:ext cx="1178400" cy="215400"/>
            </a:xfrm>
            <a:prstGeom prst="rect">
              <a:avLst/>
            </a:prstGeom>
            <a:noFill/>
            <a:ln>
              <a:noFill/>
            </a:ln>
          </p:spPr>
          <p:txBody>
            <a:bodyPr spcFirstLastPara="1" wrap="square" lIns="25400" tIns="25400" rIns="25400" bIns="25400" anchor="ctr" anchorCtr="0">
              <a:noAutofit/>
            </a:bodyPr>
            <a:lstStyle/>
            <a:p>
              <a:pPr marL="0" marR="0" lvl="0" indent="0" algn="ctr" rtl="0">
                <a:lnSpc>
                  <a:spcPct val="138008"/>
                </a:lnSpc>
                <a:spcBef>
                  <a:spcPts val="0"/>
                </a:spcBef>
                <a:spcAft>
                  <a:spcPts val="0"/>
                </a:spcAft>
                <a:buNone/>
              </a:pPr>
              <a:r>
                <a:rPr lang="en" sz="1600">
                  <a:solidFill>
                    <a:srgbClr val="FFFFFF"/>
                  </a:solidFill>
                </a:rPr>
                <a:t>considerations</a:t>
              </a:r>
              <a:endParaRPr sz="1100"/>
            </a:p>
          </p:txBody>
        </p:sp>
      </p:grpSp>
      <p:sp>
        <p:nvSpPr>
          <p:cNvPr id="305" name="Google Shape;305;p28"/>
          <p:cNvSpPr txBox="1"/>
          <p:nvPr/>
        </p:nvSpPr>
        <p:spPr>
          <a:xfrm>
            <a:off x="1233802" y="560075"/>
            <a:ext cx="6591000" cy="507900"/>
          </a:xfrm>
          <a:prstGeom prst="rect">
            <a:avLst/>
          </a:prstGeom>
          <a:noFill/>
          <a:ln>
            <a:noFill/>
          </a:ln>
        </p:spPr>
        <p:txBody>
          <a:bodyPr spcFirstLastPara="1" wrap="square" lIns="0" tIns="0" rIns="0" bIns="0" anchor="t" anchorCtr="0">
            <a:spAutoFit/>
          </a:bodyPr>
          <a:lstStyle/>
          <a:p>
            <a:pPr marL="0" marR="0" lvl="0" indent="0" algn="ctr" rtl="0">
              <a:lnSpc>
                <a:spcPct val="138024"/>
              </a:lnSpc>
              <a:spcBef>
                <a:spcPts val="0"/>
              </a:spcBef>
              <a:spcAft>
                <a:spcPts val="0"/>
              </a:spcAft>
              <a:buNone/>
            </a:pPr>
            <a:r>
              <a:rPr lang="en" sz="3300">
                <a:solidFill>
                  <a:srgbClr val="FFFFFF"/>
                </a:solidFill>
              </a:rPr>
              <a:t>Considerations and limitations</a:t>
            </a:r>
            <a:endParaRPr sz="100"/>
          </a:p>
        </p:txBody>
      </p:sp>
      <p:sp>
        <p:nvSpPr>
          <p:cNvPr id="306" name="Google Shape;306;p28"/>
          <p:cNvSpPr/>
          <p:nvPr/>
        </p:nvSpPr>
        <p:spPr>
          <a:xfrm>
            <a:off x="4974474" y="1765087"/>
            <a:ext cx="2777769" cy="303542"/>
          </a:xfrm>
          <a:custGeom>
            <a:avLst/>
            <a:gdLst/>
            <a:ahLst/>
            <a:cxnLst/>
            <a:rect l="l" t="t" r="r" b="b"/>
            <a:pathLst>
              <a:path w="1178269" h="167703" extrusionOk="0">
                <a:moveTo>
                  <a:pt x="0" y="0"/>
                </a:moveTo>
                <a:lnTo>
                  <a:pt x="1178269" y="0"/>
                </a:lnTo>
                <a:lnTo>
                  <a:pt x="1178269" y="167703"/>
                </a:lnTo>
                <a:lnTo>
                  <a:pt x="0" y="167703"/>
                </a:lnTo>
                <a:close/>
              </a:path>
            </a:pathLst>
          </a:custGeom>
          <a:solidFill>
            <a:srgbClr val="1C5739"/>
          </a:solidFill>
          <a:ln>
            <a:noFill/>
          </a:ln>
        </p:spPr>
        <p:txBody>
          <a:bodyPr/>
          <a:lstStyle/>
          <a:p>
            <a:endParaRPr lang="en-SA"/>
          </a:p>
        </p:txBody>
      </p:sp>
      <p:sp>
        <p:nvSpPr>
          <p:cNvPr id="307" name="Google Shape;307;p28"/>
          <p:cNvSpPr/>
          <p:nvPr/>
        </p:nvSpPr>
        <p:spPr>
          <a:xfrm>
            <a:off x="7704241" y="-1076576"/>
            <a:ext cx="2058178" cy="2058178"/>
          </a:xfrm>
          <a:custGeom>
            <a:avLst/>
            <a:gdLst/>
            <a:ahLst/>
            <a:cxnLst/>
            <a:rect l="l" t="t" r="r" b="b"/>
            <a:pathLst>
              <a:path w="4116356" h="4116356" extrusionOk="0">
                <a:moveTo>
                  <a:pt x="0" y="0"/>
                </a:moveTo>
                <a:lnTo>
                  <a:pt x="4116355" y="0"/>
                </a:lnTo>
                <a:lnTo>
                  <a:pt x="4116355" y="4116356"/>
                </a:lnTo>
                <a:lnTo>
                  <a:pt x="0" y="4116356"/>
                </a:lnTo>
                <a:lnTo>
                  <a:pt x="0" y="0"/>
                </a:lnTo>
                <a:close/>
              </a:path>
            </a:pathLst>
          </a:custGeom>
          <a:blipFill rotWithShape="1">
            <a:blip r:embed="rId4">
              <a:alphaModFix/>
            </a:blip>
            <a:stretch>
              <a:fillRect/>
            </a:stretch>
          </a:blipFill>
          <a:ln>
            <a:noFill/>
          </a:ln>
        </p:spPr>
        <p:txBody>
          <a:bodyPr/>
          <a:lstStyle/>
          <a:p>
            <a:endParaRPr lang="en-SA"/>
          </a:p>
        </p:txBody>
      </p:sp>
      <p:sp>
        <p:nvSpPr>
          <p:cNvPr id="308" name="Google Shape;308;p28"/>
          <p:cNvSpPr/>
          <p:nvPr/>
        </p:nvSpPr>
        <p:spPr>
          <a:xfrm>
            <a:off x="-1301189" y="0"/>
            <a:ext cx="1628044" cy="1628044"/>
          </a:xfrm>
          <a:custGeom>
            <a:avLst/>
            <a:gdLst/>
            <a:ahLst/>
            <a:cxnLst/>
            <a:rect l="l" t="t" r="r" b="b"/>
            <a:pathLst>
              <a:path w="3256087" h="3256087" extrusionOk="0">
                <a:moveTo>
                  <a:pt x="0" y="0"/>
                </a:moveTo>
                <a:lnTo>
                  <a:pt x="3256087" y="0"/>
                </a:lnTo>
                <a:lnTo>
                  <a:pt x="3256087" y="3256087"/>
                </a:lnTo>
                <a:lnTo>
                  <a:pt x="0" y="3256087"/>
                </a:lnTo>
                <a:lnTo>
                  <a:pt x="0" y="0"/>
                </a:lnTo>
                <a:close/>
              </a:path>
            </a:pathLst>
          </a:custGeom>
          <a:blipFill rotWithShape="1">
            <a:blip r:embed="rId4">
              <a:alphaModFix/>
            </a:blip>
            <a:stretch>
              <a:fillRect/>
            </a:stretch>
          </a:blipFill>
          <a:ln>
            <a:noFill/>
          </a:ln>
        </p:spPr>
        <p:txBody>
          <a:bodyPr/>
          <a:lstStyle/>
          <a:p>
            <a:endParaRPr lang="en-SA"/>
          </a:p>
        </p:txBody>
      </p:sp>
      <p:sp>
        <p:nvSpPr>
          <p:cNvPr id="309" name="Google Shape;309;p28"/>
          <p:cNvSpPr txBox="1"/>
          <p:nvPr/>
        </p:nvSpPr>
        <p:spPr>
          <a:xfrm>
            <a:off x="668400" y="2290525"/>
            <a:ext cx="3301200" cy="2918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Calibri"/>
              <a:buChar char="●"/>
            </a:pPr>
            <a:r>
              <a:rPr lang="en" sz="1200" b="1" dirty="0">
                <a:solidFill>
                  <a:schemeClr val="dk1"/>
                </a:solidFill>
              </a:rPr>
              <a:t>Normalization: </a:t>
            </a:r>
            <a:r>
              <a:rPr lang="en" sz="1200" dirty="0">
                <a:solidFill>
                  <a:schemeClr val="dk1"/>
                </a:solidFill>
              </a:rPr>
              <a:t>Proper preprocessing, such as normalization, is crucial to ensure meaningful PCA results, especially in RNA-seq where data can have varying library sizes and other technical biases.</a:t>
            </a:r>
            <a:endParaRPr sz="1200" dirty="0">
              <a:solidFill>
                <a:schemeClr val="dk1"/>
              </a:solidFill>
            </a:endParaRPr>
          </a:p>
          <a:p>
            <a:pPr marL="457200" lvl="0" indent="0" algn="l" rtl="0">
              <a:spcBef>
                <a:spcPts val="0"/>
              </a:spcBef>
              <a:spcAft>
                <a:spcPts val="0"/>
              </a:spcAft>
              <a:buNone/>
            </a:pPr>
            <a:endParaRPr sz="1200" dirty="0">
              <a:solidFill>
                <a:schemeClr val="dk1"/>
              </a:solidFill>
            </a:endParaRPr>
          </a:p>
          <a:p>
            <a:pPr marL="457200" lvl="0" indent="-304800" algn="l" rtl="0">
              <a:spcBef>
                <a:spcPts val="0"/>
              </a:spcBef>
              <a:spcAft>
                <a:spcPts val="0"/>
              </a:spcAft>
              <a:buClr>
                <a:schemeClr val="dk1"/>
              </a:buClr>
              <a:buSzPts val="1200"/>
              <a:buFont typeface="Calibri"/>
              <a:buChar char="●"/>
            </a:pPr>
            <a:r>
              <a:rPr lang="en" sz="1200" b="1" dirty="0">
                <a:solidFill>
                  <a:schemeClr val="dk1"/>
                </a:solidFill>
              </a:rPr>
              <a:t>Transformation Choice</a:t>
            </a:r>
            <a:r>
              <a:rPr lang="en" sz="1200" dirty="0">
                <a:solidFill>
                  <a:schemeClr val="dk1"/>
                </a:solidFill>
              </a:rPr>
              <a:t>: The choice of transformation (e.g., log transformation, variance stabilizing transformation) can significantly affect the PCA outcome, highlighting the importance of selecting appropriate preprocessing methods for RNA-seq data.</a:t>
            </a:r>
            <a:endParaRPr sz="1200" dirty="0">
              <a:solidFill>
                <a:schemeClr val="dk1"/>
              </a:solidFill>
            </a:endParaRPr>
          </a:p>
          <a:p>
            <a:pPr marL="0" lvl="0" indent="0" algn="l" rtl="0">
              <a:spcBef>
                <a:spcPts val="0"/>
              </a:spcBef>
              <a:spcAft>
                <a:spcPts val="0"/>
              </a:spcAft>
              <a:buNone/>
            </a:pPr>
            <a:endParaRPr sz="1200" dirty="0">
              <a:solidFill>
                <a:schemeClr val="dk1"/>
              </a:solidFill>
            </a:endParaRPr>
          </a:p>
        </p:txBody>
      </p:sp>
      <p:sp>
        <p:nvSpPr>
          <p:cNvPr id="310" name="Google Shape;310;p28"/>
          <p:cNvSpPr txBox="1"/>
          <p:nvPr/>
        </p:nvSpPr>
        <p:spPr>
          <a:xfrm>
            <a:off x="4735925" y="2290525"/>
            <a:ext cx="3350100" cy="23721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1500"/>
              </a:spcBef>
              <a:spcAft>
                <a:spcPts val="0"/>
              </a:spcAft>
              <a:buClr>
                <a:srgbClr val="0F0F0F"/>
              </a:buClr>
              <a:buSzPts val="1200"/>
              <a:buFont typeface="Roboto"/>
              <a:buChar char="●"/>
            </a:pPr>
            <a:r>
              <a:rPr lang="en" sz="1200">
                <a:solidFill>
                  <a:srgbClr val="0F0F0F"/>
                </a:solidFill>
              </a:rPr>
              <a:t>Linear Assumptions: PCA is a linear method and may </a:t>
            </a:r>
            <a:r>
              <a:rPr lang="en" sz="1200" b="1">
                <a:solidFill>
                  <a:srgbClr val="0F0F0F"/>
                </a:solidFill>
              </a:rPr>
              <a:t>not capture non-linear relationships </a:t>
            </a:r>
            <a:r>
              <a:rPr lang="en" sz="1200">
                <a:solidFill>
                  <a:srgbClr val="0F0F0F"/>
                </a:solidFill>
              </a:rPr>
              <a:t>present in RNA-seq data.</a:t>
            </a:r>
            <a:endParaRPr sz="1200">
              <a:solidFill>
                <a:srgbClr val="0F0F0F"/>
              </a:solidFill>
            </a:endParaRPr>
          </a:p>
          <a:p>
            <a:pPr marL="457200" lvl="0" indent="0" algn="just" rtl="0">
              <a:lnSpc>
                <a:spcPct val="115000"/>
              </a:lnSpc>
              <a:spcBef>
                <a:spcPts val="1500"/>
              </a:spcBef>
              <a:spcAft>
                <a:spcPts val="0"/>
              </a:spcAft>
              <a:buNone/>
            </a:pPr>
            <a:endParaRPr sz="1200">
              <a:solidFill>
                <a:srgbClr val="0F0F0F"/>
              </a:solidFill>
            </a:endParaRPr>
          </a:p>
          <a:p>
            <a:pPr marL="457200" lvl="0" indent="-304800" algn="just" rtl="0">
              <a:lnSpc>
                <a:spcPct val="115000"/>
              </a:lnSpc>
              <a:spcBef>
                <a:spcPts val="1500"/>
              </a:spcBef>
              <a:spcAft>
                <a:spcPts val="0"/>
              </a:spcAft>
              <a:buClr>
                <a:srgbClr val="0F0F0F"/>
              </a:buClr>
              <a:buSzPts val="1200"/>
              <a:buFont typeface="Roboto"/>
              <a:buChar char="●"/>
            </a:pPr>
            <a:r>
              <a:rPr lang="en" sz="1200" b="1">
                <a:solidFill>
                  <a:srgbClr val="0F0F0F"/>
                </a:solidFill>
              </a:rPr>
              <a:t>Sensitivity to Scaling:</a:t>
            </a:r>
            <a:r>
              <a:rPr lang="en" sz="1200">
                <a:solidFill>
                  <a:srgbClr val="0F0F0F"/>
                </a:solidFill>
              </a:rPr>
              <a:t> The results of PCA are sensitive to the scaling of features. Variables with larger ranges can disproportionately influence the principal components.</a:t>
            </a:r>
            <a:endParaRPr sz="1200">
              <a:solidFill>
                <a:srgbClr val="0F0F0F"/>
              </a:solidFill>
            </a:endParaRPr>
          </a:p>
          <a:p>
            <a:pPr marL="0" lvl="0" indent="0" algn="l" rtl="0">
              <a:spcBef>
                <a:spcPts val="1500"/>
              </a:spcBef>
              <a:spcAft>
                <a:spcPts val="0"/>
              </a:spcAft>
              <a:buNone/>
            </a:pPr>
            <a:endParaRPr sz="1600">
              <a:solidFill>
                <a:schemeClr val="dk1"/>
              </a:solidFill>
              <a:latin typeface="Times New Roman"/>
              <a:ea typeface="Times New Roman"/>
              <a:cs typeface="Times New Roman"/>
              <a:sym typeface="Times New Roman"/>
            </a:endParaRPr>
          </a:p>
        </p:txBody>
      </p:sp>
      <p:sp>
        <p:nvSpPr>
          <p:cNvPr id="311" name="Google Shape;311;p28"/>
          <p:cNvSpPr txBox="1"/>
          <p:nvPr/>
        </p:nvSpPr>
        <p:spPr>
          <a:xfrm>
            <a:off x="5012675" y="1678363"/>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38024"/>
              </a:lnSpc>
              <a:spcBef>
                <a:spcPts val="0"/>
              </a:spcBef>
              <a:spcAft>
                <a:spcPts val="0"/>
              </a:spcAft>
              <a:buNone/>
            </a:pPr>
            <a:r>
              <a:rPr lang="en" sz="1600">
                <a:solidFill>
                  <a:schemeClr val="lt1"/>
                </a:solidFill>
              </a:rPr>
              <a:t>limitations</a:t>
            </a:r>
            <a:endParaRPr sz="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03"/>
        <p:cNvGrpSpPr/>
        <p:nvPr/>
      </p:nvGrpSpPr>
      <p:grpSpPr>
        <a:xfrm>
          <a:off x="0" y="0"/>
          <a:ext cx="0" cy="0"/>
          <a:chOff x="0" y="0"/>
          <a:chExt cx="0" cy="0"/>
        </a:xfrm>
      </p:grpSpPr>
      <p:pic>
        <p:nvPicPr>
          <p:cNvPr id="104" name="Google Shape;104;p15"/>
          <p:cNvPicPr preferRelativeResize="0"/>
          <p:nvPr/>
        </p:nvPicPr>
        <p:blipFill>
          <a:blip r:embed="rId3">
            <a:alphaModFix/>
          </a:blip>
          <a:stretch>
            <a:fillRect/>
          </a:stretch>
        </p:blipFill>
        <p:spPr>
          <a:xfrm>
            <a:off x="314875" y="0"/>
            <a:ext cx="3248174" cy="3244976"/>
          </a:xfrm>
          <a:prstGeom prst="rect">
            <a:avLst/>
          </a:prstGeom>
          <a:noFill/>
          <a:ln>
            <a:noFill/>
          </a:ln>
        </p:spPr>
      </p:pic>
      <p:sp>
        <p:nvSpPr>
          <p:cNvPr id="105" name="Google Shape;105;p15"/>
          <p:cNvSpPr/>
          <p:nvPr/>
        </p:nvSpPr>
        <p:spPr>
          <a:xfrm>
            <a:off x="8192358" y="4504799"/>
            <a:ext cx="1903285" cy="1041616"/>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4">
              <a:alphaModFix/>
            </a:blip>
            <a:stretch>
              <a:fillRect/>
            </a:stretch>
          </a:blipFill>
          <a:ln>
            <a:noFill/>
          </a:ln>
        </p:spPr>
        <p:txBody>
          <a:bodyPr/>
          <a:lstStyle/>
          <a:p>
            <a:endParaRPr lang="en-SA"/>
          </a:p>
        </p:txBody>
      </p:sp>
      <p:sp>
        <p:nvSpPr>
          <p:cNvPr id="106" name="Google Shape;106;p15"/>
          <p:cNvSpPr/>
          <p:nvPr/>
        </p:nvSpPr>
        <p:spPr>
          <a:xfrm>
            <a:off x="7941038" y="-10287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5">
              <a:alphaModFix/>
            </a:blip>
            <a:stretch>
              <a:fillRect/>
            </a:stretch>
          </a:blipFill>
          <a:ln>
            <a:noFill/>
          </a:ln>
        </p:spPr>
        <p:txBody>
          <a:bodyPr/>
          <a:lstStyle/>
          <a:p>
            <a:endParaRPr lang="en-SA"/>
          </a:p>
        </p:txBody>
      </p:sp>
      <p:sp>
        <p:nvSpPr>
          <p:cNvPr id="107" name="Google Shape;107;p15"/>
          <p:cNvSpPr/>
          <p:nvPr/>
        </p:nvSpPr>
        <p:spPr>
          <a:xfrm>
            <a:off x="3946700" y="176300"/>
            <a:ext cx="2794733" cy="852394"/>
          </a:xfrm>
          <a:custGeom>
            <a:avLst/>
            <a:gdLst/>
            <a:ahLst/>
            <a:cxnLst/>
            <a:rect l="l" t="t" r="r" b="b"/>
            <a:pathLst>
              <a:path w="5589466" h="5589466" extrusionOk="0">
                <a:moveTo>
                  <a:pt x="0" y="0"/>
                </a:moveTo>
                <a:lnTo>
                  <a:pt x="5589466" y="0"/>
                </a:lnTo>
                <a:lnTo>
                  <a:pt x="5589466" y="5589466"/>
                </a:lnTo>
                <a:lnTo>
                  <a:pt x="0" y="5589466"/>
                </a:lnTo>
                <a:lnTo>
                  <a:pt x="0" y="0"/>
                </a:lnTo>
                <a:close/>
              </a:path>
            </a:pathLst>
          </a:custGeom>
          <a:blipFill rotWithShape="1">
            <a:blip r:embed="rId6">
              <a:alphaModFix/>
            </a:blip>
            <a:stretch>
              <a:fillRect/>
            </a:stretch>
          </a:blipFill>
          <a:ln>
            <a:noFill/>
          </a:ln>
        </p:spPr>
        <p:txBody>
          <a:bodyPr/>
          <a:lstStyle/>
          <a:p>
            <a:endParaRPr lang="en-SA"/>
          </a:p>
        </p:txBody>
      </p:sp>
      <p:sp>
        <p:nvSpPr>
          <p:cNvPr id="108" name="Google Shape;108;p15"/>
          <p:cNvSpPr txBox="1"/>
          <p:nvPr/>
        </p:nvSpPr>
        <p:spPr>
          <a:xfrm>
            <a:off x="3946704" y="176290"/>
            <a:ext cx="2794800" cy="769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5000">
                <a:solidFill>
                  <a:srgbClr val="FFFFFF"/>
                </a:solidFill>
              </a:rPr>
              <a:t>RNA-seq</a:t>
            </a:r>
            <a:endParaRPr sz="5000"/>
          </a:p>
        </p:txBody>
      </p:sp>
      <p:sp>
        <p:nvSpPr>
          <p:cNvPr id="109" name="Google Shape;109;p15"/>
          <p:cNvSpPr txBox="1"/>
          <p:nvPr/>
        </p:nvSpPr>
        <p:spPr>
          <a:xfrm>
            <a:off x="3880550" y="1315200"/>
            <a:ext cx="4621500" cy="2892300"/>
          </a:xfrm>
          <a:prstGeom prst="rect">
            <a:avLst/>
          </a:prstGeom>
          <a:noFill/>
          <a:ln>
            <a:noFill/>
          </a:ln>
        </p:spPr>
        <p:txBody>
          <a:bodyPr spcFirstLastPara="1" wrap="square" lIns="0" tIns="0" rIns="0" bIns="0" anchor="t" anchorCtr="0">
            <a:spAutoFit/>
          </a:bodyPr>
          <a:lstStyle/>
          <a:p>
            <a:pPr marL="457200" marR="0" lvl="0" indent="-317500" algn="just" rtl="0">
              <a:lnSpc>
                <a:spcPct val="138015"/>
              </a:lnSpc>
              <a:spcBef>
                <a:spcPts val="0"/>
              </a:spcBef>
              <a:spcAft>
                <a:spcPts val="0"/>
              </a:spcAft>
              <a:buClr>
                <a:srgbClr val="231F20"/>
              </a:buClr>
              <a:buSzPts val="1400"/>
              <a:buChar char="●"/>
            </a:pPr>
            <a:r>
              <a:rPr lang="en" b="1">
                <a:solidFill>
                  <a:srgbClr val="397D5A"/>
                </a:solidFill>
              </a:rPr>
              <a:t>Gene expression profiling</a:t>
            </a:r>
            <a:r>
              <a:rPr lang="en" b="1">
                <a:solidFill>
                  <a:srgbClr val="79341A"/>
                </a:solidFill>
              </a:rPr>
              <a:t> </a:t>
            </a:r>
            <a:r>
              <a:rPr lang="en">
                <a:solidFill>
                  <a:srgbClr val="231F20"/>
                </a:solidFill>
              </a:rPr>
              <a:t>is one of the most commonly used genomic techniques in biological research</a:t>
            </a:r>
            <a:endParaRPr>
              <a:solidFill>
                <a:srgbClr val="231F20"/>
              </a:solidFill>
            </a:endParaRPr>
          </a:p>
          <a:p>
            <a:pPr marL="457200" marR="0" lvl="0" indent="0" algn="just" rtl="0">
              <a:lnSpc>
                <a:spcPct val="138015"/>
              </a:lnSpc>
              <a:spcBef>
                <a:spcPts val="0"/>
              </a:spcBef>
              <a:spcAft>
                <a:spcPts val="0"/>
              </a:spcAft>
              <a:buNone/>
            </a:pPr>
            <a:endParaRPr>
              <a:solidFill>
                <a:srgbClr val="231F20"/>
              </a:solidFill>
            </a:endParaRPr>
          </a:p>
          <a:p>
            <a:pPr marL="457200" marR="0" lvl="0" indent="-317500" algn="just" rtl="0">
              <a:lnSpc>
                <a:spcPct val="138015"/>
              </a:lnSpc>
              <a:spcBef>
                <a:spcPts val="0"/>
              </a:spcBef>
              <a:spcAft>
                <a:spcPts val="0"/>
              </a:spcAft>
              <a:buClr>
                <a:srgbClr val="231F20"/>
              </a:buClr>
              <a:buSzPts val="1400"/>
              <a:buChar char="●"/>
            </a:pPr>
            <a:r>
              <a:rPr lang="en" b="1">
                <a:solidFill>
                  <a:srgbClr val="397D5A"/>
                </a:solidFill>
              </a:rPr>
              <a:t>RNA-seq</a:t>
            </a:r>
            <a:r>
              <a:rPr lang="en">
                <a:solidFill>
                  <a:srgbClr val="231F20"/>
                </a:solidFill>
              </a:rPr>
              <a:t> has emerged as a revolutionary new technology for expression profiling</a:t>
            </a:r>
            <a:endParaRPr>
              <a:solidFill>
                <a:srgbClr val="231F20"/>
              </a:solidFill>
            </a:endParaRPr>
          </a:p>
          <a:p>
            <a:pPr marL="457200" marR="0" lvl="0" indent="0" algn="just" rtl="0">
              <a:lnSpc>
                <a:spcPct val="138015"/>
              </a:lnSpc>
              <a:spcBef>
                <a:spcPts val="0"/>
              </a:spcBef>
              <a:spcAft>
                <a:spcPts val="0"/>
              </a:spcAft>
              <a:buNone/>
            </a:pPr>
            <a:endParaRPr>
              <a:solidFill>
                <a:srgbClr val="231F20"/>
              </a:solidFill>
            </a:endParaRPr>
          </a:p>
          <a:p>
            <a:pPr marL="457200" marR="0" lvl="0" indent="-317500" algn="just" rtl="0">
              <a:lnSpc>
                <a:spcPct val="138015"/>
              </a:lnSpc>
              <a:spcBef>
                <a:spcPts val="0"/>
              </a:spcBef>
              <a:spcAft>
                <a:spcPts val="0"/>
              </a:spcAft>
              <a:buClr>
                <a:srgbClr val="231F20"/>
              </a:buClr>
              <a:buSzPts val="1400"/>
              <a:buChar char="●"/>
            </a:pPr>
            <a:r>
              <a:rPr lang="en">
                <a:solidFill>
                  <a:srgbClr val="231F20"/>
                </a:solidFill>
              </a:rPr>
              <a:t>One common approach to summarize RNA-seq data is to </a:t>
            </a:r>
            <a:r>
              <a:rPr lang="en" b="1">
                <a:solidFill>
                  <a:srgbClr val="397D5A"/>
                </a:solidFill>
              </a:rPr>
              <a:t>count the number of sequence reads</a:t>
            </a:r>
            <a:r>
              <a:rPr lang="en">
                <a:solidFill>
                  <a:srgbClr val="231F20"/>
                </a:solidFill>
              </a:rPr>
              <a:t> mapping to each gene or genomic feature of interest</a:t>
            </a:r>
            <a:endParaRPr>
              <a:solidFill>
                <a:srgbClr val="231F20"/>
              </a:solidFill>
            </a:endParaRPr>
          </a:p>
        </p:txBody>
      </p:sp>
      <p:pic>
        <p:nvPicPr>
          <p:cNvPr id="110" name="Google Shape;110;p15"/>
          <p:cNvPicPr preferRelativeResize="0"/>
          <p:nvPr/>
        </p:nvPicPr>
        <p:blipFill rotWithShape="1">
          <a:blip r:embed="rId7">
            <a:alphaModFix/>
          </a:blip>
          <a:srcRect b="30473"/>
          <a:stretch/>
        </p:blipFill>
        <p:spPr>
          <a:xfrm>
            <a:off x="570450" y="3204425"/>
            <a:ext cx="2992600" cy="187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311700" y="445025"/>
            <a:ext cx="8520600" cy="572700"/>
          </a:xfrm>
          <a:prstGeom prst="rect">
            <a:avLst/>
          </a:prstGeom>
        </p:spPr>
        <p:txBody>
          <a:bodyPr spcFirstLastPara="1" wrap="square" lIns="45725" tIns="22850" rIns="45725" bIns="22850" anchor="ctr" anchorCtr="0">
            <a:normAutofit/>
          </a:bodyPr>
          <a:lstStyle/>
          <a:p>
            <a:pPr marL="0" lvl="0" indent="0" algn="ctr" rtl="0">
              <a:spcBef>
                <a:spcPts val="0"/>
              </a:spcBef>
              <a:spcAft>
                <a:spcPts val="0"/>
              </a:spcAft>
              <a:buNone/>
            </a:pPr>
            <a:r>
              <a:rPr lang="en"/>
              <a:t>References</a:t>
            </a:r>
            <a:endParaRPr/>
          </a:p>
        </p:txBody>
      </p:sp>
      <p:sp>
        <p:nvSpPr>
          <p:cNvPr id="317" name="Google Shape;317;p29"/>
          <p:cNvSpPr txBox="1">
            <a:spLocks noGrp="1"/>
          </p:cNvSpPr>
          <p:nvPr>
            <p:ph type="body" idx="1"/>
          </p:nvPr>
        </p:nvSpPr>
        <p:spPr>
          <a:xfrm>
            <a:off x="311700" y="1152475"/>
            <a:ext cx="8520600" cy="3416400"/>
          </a:xfrm>
          <a:prstGeom prst="rect">
            <a:avLst/>
          </a:prstGeom>
        </p:spPr>
        <p:txBody>
          <a:bodyPr spcFirstLastPara="1" wrap="square" lIns="45725" tIns="22850" rIns="45725" bIns="22850" anchor="t" anchorCtr="0">
            <a:normAutofit fontScale="70000" lnSpcReduction="20000"/>
          </a:bodyPr>
          <a:lstStyle/>
          <a:p>
            <a:pPr marL="0" lvl="0" indent="0" algn="l" rtl="0">
              <a:lnSpc>
                <a:spcPct val="100000"/>
              </a:lnSpc>
              <a:spcBef>
                <a:spcPts val="300"/>
              </a:spcBef>
              <a:spcAft>
                <a:spcPts val="0"/>
              </a:spcAft>
              <a:buNone/>
            </a:pPr>
            <a:r>
              <a:rPr lang="en" sz="1800">
                <a:latin typeface="Arial"/>
                <a:ea typeface="Arial"/>
                <a:cs typeface="Arial"/>
                <a:sym typeface="Arial"/>
              </a:rPr>
              <a:t>Pearson, K. (1901). On Lines and Planes of Closest Fit to Systems of Points in Space. Philosophical Magazine, 2(11), 559-572.</a:t>
            </a:r>
            <a:endParaRPr sz="1800">
              <a:latin typeface="Arial"/>
              <a:ea typeface="Arial"/>
              <a:cs typeface="Arial"/>
              <a:sym typeface="Arial"/>
            </a:endParaRPr>
          </a:p>
          <a:p>
            <a:pPr marL="0" lvl="0" indent="0" algn="l" rtl="0">
              <a:lnSpc>
                <a:spcPct val="100000"/>
              </a:lnSpc>
              <a:spcBef>
                <a:spcPts val="300"/>
              </a:spcBef>
              <a:spcAft>
                <a:spcPts val="0"/>
              </a:spcAft>
              <a:buNone/>
            </a:pPr>
            <a:endParaRPr sz="1800">
              <a:latin typeface="Arial"/>
              <a:ea typeface="Arial"/>
              <a:cs typeface="Arial"/>
              <a:sym typeface="Arial"/>
            </a:endParaRPr>
          </a:p>
          <a:p>
            <a:pPr marL="0" lvl="0" indent="0" algn="l" rtl="0">
              <a:lnSpc>
                <a:spcPct val="100000"/>
              </a:lnSpc>
              <a:spcBef>
                <a:spcPts val="0"/>
              </a:spcBef>
              <a:spcAft>
                <a:spcPts val="0"/>
              </a:spcAft>
              <a:buNone/>
            </a:pPr>
            <a:r>
              <a:rPr lang="en" sz="1800">
                <a:solidFill>
                  <a:srgbClr val="333333"/>
                </a:solidFill>
                <a:highlight>
                  <a:srgbClr val="FFFFFF"/>
                </a:highlight>
                <a:latin typeface="Arial"/>
                <a:ea typeface="Arial"/>
                <a:cs typeface="Arial"/>
                <a:sym typeface="Arial"/>
              </a:rPr>
              <a:t>Law, C.W., Chen, Y., Shi, W. </a:t>
            </a:r>
            <a:r>
              <a:rPr lang="en" sz="1800" i="1">
                <a:solidFill>
                  <a:srgbClr val="333333"/>
                </a:solidFill>
                <a:highlight>
                  <a:srgbClr val="FFFFFF"/>
                </a:highlight>
                <a:latin typeface="Arial"/>
                <a:ea typeface="Arial"/>
                <a:cs typeface="Arial"/>
                <a:sym typeface="Arial"/>
              </a:rPr>
              <a:t>et al.</a:t>
            </a:r>
            <a:r>
              <a:rPr lang="en" sz="1800">
                <a:solidFill>
                  <a:srgbClr val="333333"/>
                </a:solidFill>
                <a:highlight>
                  <a:srgbClr val="FFFFFF"/>
                </a:highlight>
                <a:latin typeface="Arial"/>
                <a:ea typeface="Arial"/>
                <a:cs typeface="Arial"/>
                <a:sym typeface="Arial"/>
              </a:rPr>
              <a:t> voom: precision weights unlock linear model analysis tools for RNA-seq read counts. </a:t>
            </a:r>
            <a:r>
              <a:rPr lang="en" sz="1800" i="1">
                <a:solidFill>
                  <a:srgbClr val="333333"/>
                </a:solidFill>
                <a:highlight>
                  <a:srgbClr val="FFFFFF"/>
                </a:highlight>
                <a:latin typeface="Arial"/>
                <a:ea typeface="Arial"/>
                <a:cs typeface="Arial"/>
                <a:sym typeface="Arial"/>
              </a:rPr>
              <a:t>Genome Biol</a:t>
            </a:r>
            <a:r>
              <a:rPr lang="en" sz="1800">
                <a:solidFill>
                  <a:srgbClr val="333333"/>
                </a:solidFill>
                <a:highlight>
                  <a:srgbClr val="FFFFFF"/>
                </a:highlight>
                <a:latin typeface="Arial"/>
                <a:ea typeface="Arial"/>
                <a:cs typeface="Arial"/>
                <a:sym typeface="Arial"/>
              </a:rPr>
              <a:t> 15, R29 (2014). </a:t>
            </a:r>
            <a:r>
              <a:rPr lang="en" sz="1800" u="sng">
                <a:solidFill>
                  <a:schemeClr val="hlink"/>
                </a:solidFill>
                <a:highlight>
                  <a:srgbClr val="FFFFFF"/>
                </a:highlight>
                <a:latin typeface="Arial"/>
                <a:ea typeface="Arial"/>
                <a:cs typeface="Arial"/>
                <a:sym typeface="Arial"/>
                <a:hlinkClick r:id="rId3"/>
              </a:rPr>
              <a:t>https://doi.org/10.1186/gb-2014-15-2-r29</a:t>
            </a:r>
            <a:endParaRPr sz="1800">
              <a:solidFill>
                <a:srgbClr val="333333"/>
              </a:solidFill>
              <a:highlight>
                <a:srgbClr val="FFFFFF"/>
              </a:highlight>
              <a:latin typeface="Arial"/>
              <a:ea typeface="Arial"/>
              <a:cs typeface="Arial"/>
              <a:sym typeface="Arial"/>
            </a:endParaRPr>
          </a:p>
          <a:p>
            <a:pPr marL="0" lvl="0" indent="0" algn="l" rtl="0">
              <a:lnSpc>
                <a:spcPct val="100000"/>
              </a:lnSpc>
              <a:spcBef>
                <a:spcPts val="1200"/>
              </a:spcBef>
              <a:spcAft>
                <a:spcPts val="0"/>
              </a:spcAft>
              <a:buNone/>
            </a:pPr>
            <a:r>
              <a:rPr lang="en" sz="1800">
                <a:solidFill>
                  <a:srgbClr val="212121"/>
                </a:solidFill>
                <a:highlight>
                  <a:srgbClr val="FFFFFF"/>
                </a:highlight>
                <a:latin typeface="Arial"/>
                <a:ea typeface="Arial"/>
                <a:cs typeface="Arial"/>
                <a:sym typeface="Arial"/>
              </a:rPr>
              <a:t>Zhang Z, Yu D, Seo M, Hersh CP, Weiss ST, Qiu W. Novel Data Transformations for RNA-seq Differential Expression Analysis. Sci Rep. 2019 Mar 18;9(1):4820. doi: 10.1038/s41598-019-41315-w. PMID: 30886278; PMCID: PMC6423143.</a:t>
            </a:r>
            <a:endParaRPr sz="1800">
              <a:solidFill>
                <a:srgbClr val="333333"/>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r>
              <a:rPr lang="en" sz="1800" b="1">
                <a:latin typeface="Arial"/>
                <a:ea typeface="Arial"/>
                <a:cs typeface="Arial"/>
                <a:sym typeface="Arial"/>
              </a:rPr>
              <a:t>Web resources:</a:t>
            </a:r>
            <a:endParaRPr sz="1800" b="1">
              <a:latin typeface="Arial"/>
              <a:ea typeface="Arial"/>
              <a:cs typeface="Arial"/>
              <a:sym typeface="Arial"/>
            </a:endParaRPr>
          </a:p>
          <a:p>
            <a:pPr marL="0" lvl="0" indent="0" algn="l" rtl="0">
              <a:spcBef>
                <a:spcPts val="300"/>
              </a:spcBef>
              <a:spcAft>
                <a:spcPts val="0"/>
              </a:spcAft>
              <a:buNone/>
            </a:pPr>
            <a:r>
              <a:rPr lang="en" sz="1800">
                <a:latin typeface="Arial"/>
                <a:ea typeface="Arial"/>
                <a:cs typeface="Arial"/>
                <a:sym typeface="Arial"/>
              </a:rPr>
              <a:t>https://www.geeksforgeeks.org/principal-component-analysis-pca/</a:t>
            </a:r>
            <a:endParaRPr sz="1800" b="1">
              <a:highlight>
                <a:schemeClr val="lt1"/>
              </a:highlight>
              <a:latin typeface="Arial"/>
              <a:ea typeface="Arial"/>
              <a:cs typeface="Arial"/>
              <a:sym typeface="Arial"/>
            </a:endParaRPr>
          </a:p>
          <a:p>
            <a:pPr marL="0" lvl="0" indent="0" algn="l" rtl="0">
              <a:spcBef>
                <a:spcPts val="300"/>
              </a:spcBef>
              <a:spcAft>
                <a:spcPts val="0"/>
              </a:spcAft>
              <a:buNone/>
            </a:pPr>
            <a:r>
              <a:rPr lang="en" sz="1800" u="sng">
                <a:solidFill>
                  <a:schemeClr val="hlink"/>
                </a:solidFill>
                <a:latin typeface="Arial"/>
                <a:ea typeface="Arial"/>
                <a:cs typeface="Arial"/>
                <a:sym typeface="Arial"/>
                <a:hlinkClick r:id="rId4"/>
              </a:rPr>
              <a:t>https://hbctraining.github.io/scRNA-seq_online/lessons/05_theory_of_PCA.html</a:t>
            </a:r>
            <a:endParaRPr sz="1800">
              <a:latin typeface="Arial"/>
              <a:ea typeface="Arial"/>
              <a:cs typeface="Arial"/>
              <a:sym typeface="Arial"/>
            </a:endParaRPr>
          </a:p>
          <a:p>
            <a:pPr marL="0" lvl="0" indent="0" algn="l" rtl="0">
              <a:spcBef>
                <a:spcPts val="300"/>
              </a:spcBef>
              <a:spcAft>
                <a:spcPts val="0"/>
              </a:spcAft>
              <a:buNone/>
            </a:pPr>
            <a:r>
              <a:rPr lang="en" sz="1800" u="sng">
                <a:solidFill>
                  <a:schemeClr val="hlink"/>
                </a:solidFill>
                <a:latin typeface="Arial"/>
                <a:ea typeface="Arial"/>
                <a:cs typeface="Arial"/>
                <a:sym typeface="Arial"/>
                <a:hlinkClick r:id="rId5"/>
              </a:rPr>
              <a:t>https://online.stat.psu.edu/stat555/node/78/#:~:text=voom%20does%20not%20assume%20that,out%20of%20the%20Smyth%20lab</a:t>
            </a:r>
            <a:endParaRPr sz="1800">
              <a:latin typeface="Arial"/>
              <a:ea typeface="Arial"/>
              <a:cs typeface="Arial"/>
              <a:sym typeface="Arial"/>
            </a:endParaRPr>
          </a:p>
          <a:p>
            <a:pPr marL="0" lvl="0" indent="0" algn="l" rtl="0">
              <a:spcBef>
                <a:spcPts val="300"/>
              </a:spcBef>
              <a:spcAft>
                <a:spcPts val="0"/>
              </a:spcAft>
              <a:buNone/>
            </a:pPr>
            <a:r>
              <a:rPr lang="en" sz="1800" u="sng">
                <a:solidFill>
                  <a:schemeClr val="hlink"/>
                </a:solidFill>
                <a:latin typeface="Arial"/>
                <a:ea typeface="Arial"/>
                <a:cs typeface="Arial"/>
                <a:sym typeface="Arial"/>
                <a:hlinkClick r:id="rId6"/>
              </a:rPr>
              <a:t>https://ucdavis-bioinformatics-training.github.io/2018-June-RNA-Seq-Workshop/thursday/DE.html#:~:text=voom%20is%20a%20function%20in,analyses%20of%20RNA%2DSeq%20data</a:t>
            </a:r>
            <a:r>
              <a:rPr lang="en" sz="1800">
                <a:latin typeface="Arial"/>
                <a:ea typeface="Arial"/>
                <a:cs typeface="Arial"/>
                <a:sym typeface="Arial"/>
              </a:rPr>
              <a:t>.</a:t>
            </a:r>
            <a:endParaRPr sz="1800">
              <a:latin typeface="Arial"/>
              <a:ea typeface="Arial"/>
              <a:cs typeface="Arial"/>
              <a:sym typeface="Arial"/>
            </a:endParaRPr>
          </a:p>
          <a:p>
            <a:pPr marL="0" lvl="0" indent="0" algn="l" rtl="0">
              <a:spcBef>
                <a:spcPts val="300"/>
              </a:spcBef>
              <a:spcAft>
                <a:spcPts val="0"/>
              </a:spcAft>
              <a:buNone/>
            </a:pPr>
            <a:endParaRPr sz="1800">
              <a:latin typeface="Arial"/>
              <a:ea typeface="Arial"/>
              <a:cs typeface="Arial"/>
              <a:sym typeface="Arial"/>
            </a:endParaRPr>
          </a:p>
          <a:p>
            <a:pPr marL="0" lvl="0" indent="0" algn="l" rtl="0">
              <a:lnSpc>
                <a:spcPct val="115000"/>
              </a:lnSpc>
              <a:spcBef>
                <a:spcPts val="0"/>
              </a:spcBef>
              <a:spcAft>
                <a:spcPts val="0"/>
              </a:spcAft>
              <a:buNone/>
            </a:pPr>
            <a:endParaRPr sz="18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300"/>
              </a:spcBef>
              <a:spcAft>
                <a:spcPts val="0"/>
              </a:spcAft>
              <a:buClr>
                <a:schemeClr val="dk1"/>
              </a:buClr>
              <a:buSzPct val="78571"/>
              <a:buFont typeface="Arial"/>
              <a:buNone/>
            </a:pPr>
            <a:endParaRPr sz="1400"/>
          </a:p>
          <a:p>
            <a:pPr marL="0" lvl="0" indent="0" algn="l" rtl="0">
              <a:spcBef>
                <a:spcPts val="30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p:nvPr/>
        </p:nvSpPr>
        <p:spPr>
          <a:xfrm rot="10800000">
            <a:off x="0" y="0"/>
            <a:ext cx="9144000" cy="51435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SA"/>
          </a:p>
        </p:txBody>
      </p:sp>
      <p:sp>
        <p:nvSpPr>
          <p:cNvPr id="323" name="Google Shape;323;p30"/>
          <p:cNvSpPr txBox="1"/>
          <p:nvPr/>
        </p:nvSpPr>
        <p:spPr>
          <a:xfrm>
            <a:off x="1731865" y="1896775"/>
            <a:ext cx="5359800" cy="586800"/>
          </a:xfrm>
          <a:prstGeom prst="rect">
            <a:avLst/>
          </a:prstGeom>
          <a:noFill/>
          <a:ln>
            <a:noFill/>
          </a:ln>
        </p:spPr>
        <p:txBody>
          <a:bodyPr spcFirstLastPara="1" wrap="square" lIns="0" tIns="0" rIns="0" bIns="0" anchor="t" anchorCtr="0">
            <a:spAutoFit/>
          </a:bodyPr>
          <a:lstStyle/>
          <a:p>
            <a:pPr marL="0" marR="0" lvl="0" indent="0" algn="ctr" rtl="0">
              <a:lnSpc>
                <a:spcPct val="93002"/>
              </a:lnSpc>
              <a:spcBef>
                <a:spcPts val="0"/>
              </a:spcBef>
              <a:spcAft>
                <a:spcPts val="0"/>
              </a:spcAft>
              <a:buNone/>
            </a:pPr>
            <a:r>
              <a:rPr lang="en" sz="4100" b="0" i="0" u="none" strike="noStrike" cap="none">
                <a:solidFill>
                  <a:srgbClr val="231F20"/>
                </a:solidFill>
                <a:latin typeface="Arial"/>
                <a:ea typeface="Arial"/>
                <a:cs typeface="Arial"/>
                <a:sym typeface="Arial"/>
              </a:rPr>
              <a:t>THANK YOU</a:t>
            </a:r>
            <a:endParaRPr sz="700"/>
          </a:p>
        </p:txBody>
      </p:sp>
      <p:grpSp>
        <p:nvGrpSpPr>
          <p:cNvPr id="324" name="Google Shape;324;p30"/>
          <p:cNvGrpSpPr/>
          <p:nvPr/>
        </p:nvGrpSpPr>
        <p:grpSpPr>
          <a:xfrm rot="826408">
            <a:off x="-9172254" y="-1819224"/>
            <a:ext cx="10513472" cy="6452404"/>
            <a:chOff x="0" y="-19050"/>
            <a:chExt cx="5537802" cy="3398700"/>
          </a:xfrm>
        </p:grpSpPr>
        <p:sp>
          <p:nvSpPr>
            <p:cNvPr id="325" name="Google Shape;325;p30"/>
            <p:cNvSpPr/>
            <p:nvPr/>
          </p:nvSpPr>
          <p:spPr>
            <a:xfrm>
              <a:off x="0" y="0"/>
              <a:ext cx="5537802" cy="3379601"/>
            </a:xfrm>
            <a:custGeom>
              <a:avLst/>
              <a:gdLst/>
              <a:ahLst/>
              <a:cxnLst/>
              <a:rect l="l" t="t" r="r" b="b"/>
              <a:pathLst>
                <a:path w="5537802" h="3379601" extrusionOk="0">
                  <a:moveTo>
                    <a:pt x="0" y="0"/>
                  </a:moveTo>
                  <a:lnTo>
                    <a:pt x="5537802" y="0"/>
                  </a:lnTo>
                  <a:lnTo>
                    <a:pt x="5537802" y="3379601"/>
                  </a:lnTo>
                  <a:lnTo>
                    <a:pt x="0" y="3379601"/>
                  </a:lnTo>
                  <a:close/>
                </a:path>
              </a:pathLst>
            </a:custGeom>
            <a:solidFill>
              <a:srgbClr val="1C5739"/>
            </a:solidFill>
            <a:ln>
              <a:noFill/>
            </a:ln>
          </p:spPr>
          <p:txBody>
            <a:bodyPr/>
            <a:lstStyle/>
            <a:p>
              <a:endParaRPr lang="en-SA"/>
            </a:p>
          </p:txBody>
        </p:sp>
        <p:sp>
          <p:nvSpPr>
            <p:cNvPr id="326" name="Google Shape;326;p30"/>
            <p:cNvSpPr txBox="1"/>
            <p:nvPr/>
          </p:nvSpPr>
          <p:spPr>
            <a:xfrm>
              <a:off x="0" y="-19050"/>
              <a:ext cx="5537700" cy="33987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7" name="Google Shape;327;p30"/>
          <p:cNvGrpSpPr/>
          <p:nvPr/>
        </p:nvGrpSpPr>
        <p:grpSpPr>
          <a:xfrm rot="773922">
            <a:off x="1874851" y="-2452674"/>
            <a:ext cx="157196" cy="4277444"/>
            <a:chOff x="0" y="-19050"/>
            <a:chExt cx="82800" cy="2253084"/>
          </a:xfrm>
        </p:grpSpPr>
        <p:sp>
          <p:nvSpPr>
            <p:cNvPr id="328" name="Google Shape;328;p30"/>
            <p:cNvSpPr/>
            <p:nvPr/>
          </p:nvSpPr>
          <p:spPr>
            <a:xfrm>
              <a:off x="0" y="0"/>
              <a:ext cx="82656" cy="2234034"/>
            </a:xfrm>
            <a:custGeom>
              <a:avLst/>
              <a:gdLst/>
              <a:ahLst/>
              <a:cxnLst/>
              <a:rect l="l" t="t" r="r" b="b"/>
              <a:pathLst>
                <a:path w="82656" h="2234034" extrusionOk="0">
                  <a:moveTo>
                    <a:pt x="0" y="0"/>
                  </a:moveTo>
                  <a:lnTo>
                    <a:pt x="82656" y="0"/>
                  </a:lnTo>
                  <a:lnTo>
                    <a:pt x="82656" y="2234034"/>
                  </a:lnTo>
                  <a:lnTo>
                    <a:pt x="0" y="2234034"/>
                  </a:lnTo>
                  <a:close/>
                </a:path>
              </a:pathLst>
            </a:custGeom>
            <a:solidFill>
              <a:srgbClr val="397D5A"/>
            </a:solidFill>
            <a:ln>
              <a:noFill/>
            </a:ln>
          </p:spPr>
          <p:txBody>
            <a:bodyPr/>
            <a:lstStyle/>
            <a:p>
              <a:endParaRPr lang="en-SA"/>
            </a:p>
          </p:txBody>
        </p:sp>
        <p:sp>
          <p:nvSpPr>
            <p:cNvPr id="329" name="Google Shape;329;p30"/>
            <p:cNvSpPr txBox="1"/>
            <p:nvPr/>
          </p:nvSpPr>
          <p:spPr>
            <a:xfrm>
              <a:off x="0" y="-19050"/>
              <a:ext cx="82800" cy="22530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14"/>
        <p:cNvGrpSpPr/>
        <p:nvPr/>
      </p:nvGrpSpPr>
      <p:grpSpPr>
        <a:xfrm>
          <a:off x="0" y="0"/>
          <a:ext cx="0" cy="0"/>
          <a:chOff x="0" y="0"/>
          <a:chExt cx="0" cy="0"/>
        </a:xfrm>
      </p:grpSpPr>
      <p:grpSp>
        <p:nvGrpSpPr>
          <p:cNvPr id="115" name="Google Shape;115;p16"/>
          <p:cNvGrpSpPr/>
          <p:nvPr/>
        </p:nvGrpSpPr>
        <p:grpSpPr>
          <a:xfrm>
            <a:off x="1169439" y="1348957"/>
            <a:ext cx="700546" cy="3090378"/>
            <a:chOff x="0" y="-19050"/>
            <a:chExt cx="369000" cy="1627800"/>
          </a:xfrm>
        </p:grpSpPr>
        <p:sp>
          <p:nvSpPr>
            <p:cNvPr id="116" name="Google Shape;116;p16"/>
            <p:cNvSpPr/>
            <p:nvPr/>
          </p:nvSpPr>
          <p:spPr>
            <a:xfrm>
              <a:off x="0" y="0"/>
              <a:ext cx="368852" cy="1608665"/>
            </a:xfrm>
            <a:custGeom>
              <a:avLst/>
              <a:gdLst/>
              <a:ahLst/>
              <a:cxnLst/>
              <a:rect l="l" t="t" r="r" b="b"/>
              <a:pathLst>
                <a:path w="368852" h="1608665" extrusionOk="0">
                  <a:moveTo>
                    <a:pt x="0" y="0"/>
                  </a:moveTo>
                  <a:lnTo>
                    <a:pt x="368852" y="0"/>
                  </a:lnTo>
                  <a:lnTo>
                    <a:pt x="368852" y="1608665"/>
                  </a:lnTo>
                  <a:lnTo>
                    <a:pt x="0" y="1608665"/>
                  </a:lnTo>
                  <a:close/>
                </a:path>
              </a:pathLst>
            </a:custGeom>
            <a:solidFill>
              <a:srgbClr val="1C5739"/>
            </a:solidFill>
            <a:ln>
              <a:noFill/>
            </a:ln>
          </p:spPr>
          <p:txBody>
            <a:bodyPr/>
            <a:lstStyle/>
            <a:p>
              <a:endParaRPr lang="en-SA"/>
            </a:p>
          </p:txBody>
        </p:sp>
        <p:sp>
          <p:nvSpPr>
            <p:cNvPr id="117" name="Google Shape;117;p16"/>
            <p:cNvSpPr txBox="1"/>
            <p:nvPr/>
          </p:nvSpPr>
          <p:spPr>
            <a:xfrm>
              <a:off x="0" y="-19050"/>
              <a:ext cx="369000" cy="16278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18" name="Google Shape;118;p16"/>
          <p:cNvGrpSpPr/>
          <p:nvPr/>
        </p:nvGrpSpPr>
        <p:grpSpPr>
          <a:xfrm>
            <a:off x="-771525" y="-315275"/>
            <a:ext cx="1543101" cy="5686387"/>
            <a:chOff x="0" y="-19050"/>
            <a:chExt cx="812800" cy="2995200"/>
          </a:xfrm>
        </p:grpSpPr>
        <p:sp>
          <p:nvSpPr>
            <p:cNvPr id="119" name="Google Shape;119;p16"/>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BFBFBF"/>
            </a:solidFill>
            <a:ln>
              <a:noFill/>
            </a:ln>
          </p:spPr>
          <p:txBody>
            <a:bodyPr/>
            <a:lstStyle/>
            <a:p>
              <a:endParaRPr lang="en-SA"/>
            </a:p>
          </p:txBody>
        </p:sp>
        <p:sp>
          <p:nvSpPr>
            <p:cNvPr id="120" name="Google Shape;120;p16"/>
            <p:cNvSpPr txBox="1"/>
            <p:nvPr/>
          </p:nvSpPr>
          <p:spPr>
            <a:xfrm>
              <a:off x="0" y="-19050"/>
              <a:ext cx="812700" cy="2995200"/>
            </a:xfrm>
            <a:prstGeom prst="rect">
              <a:avLst/>
            </a:prstGeom>
            <a:solidFill>
              <a:srgbClr val="BFBFBF"/>
            </a:solid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1" name="Google Shape;121;p16"/>
          <p:cNvSpPr txBox="1"/>
          <p:nvPr/>
        </p:nvSpPr>
        <p:spPr>
          <a:xfrm>
            <a:off x="1119977" y="658475"/>
            <a:ext cx="7808400" cy="507900"/>
          </a:xfrm>
          <a:prstGeom prst="rect">
            <a:avLst/>
          </a:prstGeom>
          <a:noFill/>
          <a:ln>
            <a:noFill/>
          </a:ln>
        </p:spPr>
        <p:txBody>
          <a:bodyPr spcFirstLastPara="1" wrap="square" lIns="0" tIns="0" rIns="0" bIns="0" anchor="t" anchorCtr="0">
            <a:spAutoFit/>
          </a:bodyPr>
          <a:lstStyle/>
          <a:p>
            <a:pPr marL="0" marR="0" lvl="0" indent="0" algn="l" rtl="0">
              <a:lnSpc>
                <a:spcPct val="138002"/>
              </a:lnSpc>
              <a:spcBef>
                <a:spcPts val="0"/>
              </a:spcBef>
              <a:spcAft>
                <a:spcPts val="0"/>
              </a:spcAft>
              <a:buNone/>
            </a:pPr>
            <a:r>
              <a:rPr lang="en" sz="3300">
                <a:solidFill>
                  <a:srgbClr val="1C5739"/>
                </a:solidFill>
              </a:rPr>
              <a:t>Limitations of previous methods</a:t>
            </a:r>
            <a:endParaRPr sz="3300">
              <a:solidFill>
                <a:srgbClr val="1C5739"/>
              </a:solidFill>
            </a:endParaRPr>
          </a:p>
        </p:txBody>
      </p:sp>
      <p:sp>
        <p:nvSpPr>
          <p:cNvPr id="122" name="Google Shape;122;p16"/>
          <p:cNvSpPr txBox="1"/>
          <p:nvPr/>
        </p:nvSpPr>
        <p:spPr>
          <a:xfrm>
            <a:off x="1275455" y="1518293"/>
            <a:ext cx="468600" cy="3231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 sz="2100" b="0" i="0" u="none" strike="noStrike" cap="none">
                <a:solidFill>
                  <a:srgbClr val="FFFFFF"/>
                </a:solidFill>
                <a:latin typeface="Arial"/>
                <a:ea typeface="Arial"/>
                <a:cs typeface="Arial"/>
                <a:sym typeface="Arial"/>
              </a:rPr>
              <a:t>01</a:t>
            </a:r>
            <a:endParaRPr sz="700"/>
          </a:p>
        </p:txBody>
      </p:sp>
      <p:sp>
        <p:nvSpPr>
          <p:cNvPr id="123" name="Google Shape;123;p16"/>
          <p:cNvSpPr txBox="1"/>
          <p:nvPr/>
        </p:nvSpPr>
        <p:spPr>
          <a:xfrm>
            <a:off x="1275455" y="2357431"/>
            <a:ext cx="468600" cy="3231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 sz="2100" b="0" i="0" u="none" strike="noStrike" cap="none">
                <a:solidFill>
                  <a:srgbClr val="FFFFFF"/>
                </a:solidFill>
                <a:latin typeface="Arial"/>
                <a:ea typeface="Arial"/>
                <a:cs typeface="Arial"/>
                <a:sym typeface="Arial"/>
              </a:rPr>
              <a:t>0</a:t>
            </a:r>
            <a:r>
              <a:rPr lang="en" sz="2100">
                <a:solidFill>
                  <a:srgbClr val="FFFFFF"/>
                </a:solidFill>
              </a:rPr>
              <a:t>2</a:t>
            </a:r>
            <a:endParaRPr sz="700"/>
          </a:p>
        </p:txBody>
      </p:sp>
      <p:sp>
        <p:nvSpPr>
          <p:cNvPr id="124" name="Google Shape;124;p16"/>
          <p:cNvSpPr txBox="1"/>
          <p:nvPr/>
        </p:nvSpPr>
        <p:spPr>
          <a:xfrm>
            <a:off x="1285255" y="3152179"/>
            <a:ext cx="468600" cy="3231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 sz="2100" b="0" i="0" u="none" strike="noStrike" cap="none">
                <a:solidFill>
                  <a:srgbClr val="FFFFFF"/>
                </a:solidFill>
                <a:latin typeface="Arial"/>
                <a:ea typeface="Arial"/>
                <a:cs typeface="Arial"/>
                <a:sym typeface="Arial"/>
              </a:rPr>
              <a:t>0</a:t>
            </a:r>
            <a:r>
              <a:rPr lang="en" sz="2100">
                <a:solidFill>
                  <a:srgbClr val="FFFFFF"/>
                </a:solidFill>
              </a:rPr>
              <a:t>3</a:t>
            </a:r>
            <a:endParaRPr sz="700"/>
          </a:p>
        </p:txBody>
      </p:sp>
      <p:sp>
        <p:nvSpPr>
          <p:cNvPr id="125" name="Google Shape;125;p16"/>
          <p:cNvSpPr txBox="1"/>
          <p:nvPr/>
        </p:nvSpPr>
        <p:spPr>
          <a:xfrm>
            <a:off x="1285255" y="3871582"/>
            <a:ext cx="468600" cy="3231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 sz="2100" b="0" i="0" u="none" strike="noStrike" cap="none">
                <a:solidFill>
                  <a:srgbClr val="FFFFFF"/>
                </a:solidFill>
                <a:latin typeface="Arial"/>
                <a:ea typeface="Arial"/>
                <a:cs typeface="Arial"/>
                <a:sym typeface="Arial"/>
              </a:rPr>
              <a:t>0</a:t>
            </a:r>
            <a:r>
              <a:rPr lang="en" sz="2100">
                <a:solidFill>
                  <a:srgbClr val="FFFFFF"/>
                </a:solidFill>
              </a:rPr>
              <a:t>4</a:t>
            </a:r>
            <a:endParaRPr sz="700"/>
          </a:p>
        </p:txBody>
      </p:sp>
      <p:sp>
        <p:nvSpPr>
          <p:cNvPr id="126" name="Google Shape;126;p16"/>
          <p:cNvSpPr txBox="1"/>
          <p:nvPr/>
        </p:nvSpPr>
        <p:spPr>
          <a:xfrm>
            <a:off x="1963500" y="1448450"/>
            <a:ext cx="4274100" cy="439500"/>
          </a:xfrm>
          <a:prstGeom prst="rect">
            <a:avLst/>
          </a:prstGeom>
          <a:noFill/>
          <a:ln>
            <a:noFill/>
          </a:ln>
        </p:spPr>
        <p:txBody>
          <a:bodyPr spcFirstLastPara="1" wrap="square" lIns="0" tIns="0" rIns="0" bIns="0" anchor="t" anchorCtr="0">
            <a:spAutoFit/>
          </a:bodyPr>
          <a:lstStyle/>
          <a:p>
            <a:pPr marL="0" marR="0" lvl="0" indent="0" algn="just" rtl="0">
              <a:lnSpc>
                <a:spcPct val="137995"/>
              </a:lnSpc>
              <a:spcBef>
                <a:spcPts val="0"/>
              </a:spcBef>
              <a:spcAft>
                <a:spcPts val="0"/>
              </a:spcAft>
              <a:buNone/>
            </a:pPr>
            <a:r>
              <a:rPr lang="en" sz="1200" b="1">
                <a:solidFill>
                  <a:srgbClr val="980000"/>
                </a:solidFill>
              </a:rPr>
              <a:t>Assumption of a specific distribution</a:t>
            </a:r>
            <a:r>
              <a:rPr lang="en" sz="1200">
                <a:solidFill>
                  <a:srgbClr val="231F20"/>
                </a:solidFill>
              </a:rPr>
              <a:t> for gene expression levels, which may not hold true in all scenarios</a:t>
            </a:r>
            <a:endParaRPr sz="1200"/>
          </a:p>
        </p:txBody>
      </p:sp>
      <p:sp>
        <p:nvSpPr>
          <p:cNvPr id="127" name="Google Shape;127;p16"/>
          <p:cNvSpPr txBox="1"/>
          <p:nvPr/>
        </p:nvSpPr>
        <p:spPr>
          <a:xfrm>
            <a:off x="1963500" y="2305600"/>
            <a:ext cx="4274100" cy="439500"/>
          </a:xfrm>
          <a:prstGeom prst="rect">
            <a:avLst/>
          </a:prstGeom>
          <a:noFill/>
          <a:ln>
            <a:noFill/>
          </a:ln>
        </p:spPr>
        <p:txBody>
          <a:bodyPr spcFirstLastPara="1" wrap="square" lIns="0" tIns="0" rIns="0" bIns="0" anchor="t" anchorCtr="0">
            <a:spAutoFit/>
          </a:bodyPr>
          <a:lstStyle/>
          <a:p>
            <a:pPr marL="0" marR="0" lvl="0" indent="0" algn="just" rtl="0">
              <a:lnSpc>
                <a:spcPct val="137995"/>
              </a:lnSpc>
              <a:spcBef>
                <a:spcPts val="0"/>
              </a:spcBef>
              <a:spcAft>
                <a:spcPts val="0"/>
              </a:spcAft>
              <a:buNone/>
            </a:pPr>
            <a:r>
              <a:rPr lang="en" sz="1200">
                <a:solidFill>
                  <a:srgbClr val="231F20"/>
                </a:solidFill>
              </a:rPr>
              <a:t>Poor performance or conservative behavior when </a:t>
            </a:r>
            <a:r>
              <a:rPr lang="en" sz="1200" b="1">
                <a:solidFill>
                  <a:srgbClr val="980000"/>
                </a:solidFill>
              </a:rPr>
              <a:t>library sizes were unequal</a:t>
            </a:r>
            <a:endParaRPr sz="1200" b="1">
              <a:solidFill>
                <a:srgbClr val="980000"/>
              </a:solidFill>
            </a:endParaRPr>
          </a:p>
        </p:txBody>
      </p:sp>
      <p:sp>
        <p:nvSpPr>
          <p:cNvPr id="128" name="Google Shape;128;p16"/>
          <p:cNvSpPr txBox="1"/>
          <p:nvPr/>
        </p:nvSpPr>
        <p:spPr>
          <a:xfrm>
            <a:off x="1963503" y="3103125"/>
            <a:ext cx="4274100" cy="184800"/>
          </a:xfrm>
          <a:prstGeom prst="rect">
            <a:avLst/>
          </a:prstGeom>
          <a:noFill/>
          <a:ln>
            <a:noFill/>
          </a:ln>
        </p:spPr>
        <p:txBody>
          <a:bodyPr spcFirstLastPara="1" wrap="square" lIns="0" tIns="0" rIns="0" bIns="0" anchor="t" anchorCtr="0">
            <a:spAutoFit/>
          </a:bodyPr>
          <a:lstStyle/>
          <a:p>
            <a:pPr marL="0" marR="0" lvl="0" indent="0" algn="just" rtl="0">
              <a:lnSpc>
                <a:spcPct val="137995"/>
              </a:lnSpc>
              <a:spcBef>
                <a:spcPts val="0"/>
              </a:spcBef>
              <a:spcAft>
                <a:spcPts val="0"/>
              </a:spcAft>
              <a:buNone/>
            </a:pPr>
            <a:r>
              <a:rPr lang="en" sz="1200">
                <a:solidFill>
                  <a:srgbClr val="231F20"/>
                </a:solidFill>
              </a:rPr>
              <a:t>Some count-based methods were sensitive to </a:t>
            </a:r>
            <a:r>
              <a:rPr lang="en" sz="1200" b="1">
                <a:solidFill>
                  <a:srgbClr val="980000"/>
                </a:solidFill>
              </a:rPr>
              <a:t>outlier counts</a:t>
            </a:r>
            <a:endParaRPr sz="1200" b="1">
              <a:solidFill>
                <a:srgbClr val="980000"/>
              </a:solidFill>
            </a:endParaRPr>
          </a:p>
        </p:txBody>
      </p:sp>
      <p:sp>
        <p:nvSpPr>
          <p:cNvPr id="129" name="Google Shape;129;p16"/>
          <p:cNvSpPr txBox="1"/>
          <p:nvPr/>
        </p:nvSpPr>
        <p:spPr>
          <a:xfrm>
            <a:off x="1963500" y="3744825"/>
            <a:ext cx="4274100" cy="694500"/>
          </a:xfrm>
          <a:prstGeom prst="rect">
            <a:avLst/>
          </a:prstGeom>
          <a:noFill/>
          <a:ln>
            <a:noFill/>
          </a:ln>
        </p:spPr>
        <p:txBody>
          <a:bodyPr spcFirstLastPara="1" wrap="square" lIns="0" tIns="0" rIns="0" bIns="0" anchor="t" anchorCtr="0">
            <a:spAutoFit/>
          </a:bodyPr>
          <a:lstStyle/>
          <a:p>
            <a:pPr marL="0" marR="0" lvl="0" indent="0" algn="just" rtl="0">
              <a:lnSpc>
                <a:spcPct val="137995"/>
              </a:lnSpc>
              <a:spcBef>
                <a:spcPts val="0"/>
              </a:spcBef>
              <a:spcAft>
                <a:spcPts val="0"/>
              </a:spcAft>
              <a:buNone/>
            </a:pPr>
            <a:r>
              <a:rPr lang="en" sz="1200">
                <a:solidFill>
                  <a:srgbClr val="231F20"/>
                </a:solidFill>
              </a:rPr>
              <a:t>No access to </a:t>
            </a:r>
            <a:r>
              <a:rPr lang="en" sz="1200" b="1">
                <a:solidFill>
                  <a:srgbClr val="980000"/>
                </a:solidFill>
              </a:rPr>
              <a:t>statistical methods</a:t>
            </a:r>
            <a:r>
              <a:rPr lang="en" sz="1200">
                <a:solidFill>
                  <a:srgbClr val="231F20"/>
                </a:solidFill>
              </a:rPr>
              <a:t> developed for microarrays (</a:t>
            </a:r>
            <a:r>
              <a:rPr lang="en" sz="1200" b="1">
                <a:solidFill>
                  <a:srgbClr val="231F20"/>
                </a:solidFill>
              </a:rPr>
              <a:t>continuous distribution</a:t>
            </a:r>
            <a:r>
              <a:rPr lang="en" sz="1200">
                <a:solidFill>
                  <a:srgbClr val="231F20"/>
                </a:solidFill>
              </a:rPr>
              <a:t>), limiting the comparability between RNA-seq and microarray data analysis.</a:t>
            </a:r>
            <a:endParaRPr sz="1200"/>
          </a:p>
        </p:txBody>
      </p:sp>
      <p:pic>
        <p:nvPicPr>
          <p:cNvPr id="130" name="Google Shape;130;p16"/>
          <p:cNvPicPr preferRelativeResize="0"/>
          <p:nvPr/>
        </p:nvPicPr>
        <p:blipFill>
          <a:blip r:embed="rId3">
            <a:alphaModFix/>
          </a:blip>
          <a:stretch>
            <a:fillRect/>
          </a:stretch>
        </p:blipFill>
        <p:spPr>
          <a:xfrm>
            <a:off x="6735825" y="1348950"/>
            <a:ext cx="2192550" cy="1537761"/>
          </a:xfrm>
          <a:prstGeom prst="rect">
            <a:avLst/>
          </a:prstGeom>
          <a:noFill/>
          <a:ln>
            <a:noFill/>
          </a:ln>
        </p:spPr>
      </p:pic>
      <p:pic>
        <p:nvPicPr>
          <p:cNvPr id="131" name="Google Shape;131;p16"/>
          <p:cNvPicPr preferRelativeResize="0"/>
          <p:nvPr/>
        </p:nvPicPr>
        <p:blipFill>
          <a:blip r:embed="rId4">
            <a:alphaModFix/>
          </a:blip>
          <a:stretch>
            <a:fillRect/>
          </a:stretch>
        </p:blipFill>
        <p:spPr>
          <a:xfrm>
            <a:off x="6678250" y="3276025"/>
            <a:ext cx="2192549" cy="12586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35"/>
        <p:cNvGrpSpPr/>
        <p:nvPr/>
      </p:nvGrpSpPr>
      <p:grpSpPr>
        <a:xfrm>
          <a:off x="0" y="0"/>
          <a:ext cx="0" cy="0"/>
          <a:chOff x="0" y="0"/>
          <a:chExt cx="0" cy="0"/>
        </a:xfrm>
      </p:grpSpPr>
      <p:grpSp>
        <p:nvGrpSpPr>
          <p:cNvPr id="136" name="Google Shape;136;p17"/>
          <p:cNvGrpSpPr/>
          <p:nvPr/>
        </p:nvGrpSpPr>
        <p:grpSpPr>
          <a:xfrm>
            <a:off x="1169439" y="1348957"/>
            <a:ext cx="700546" cy="3090378"/>
            <a:chOff x="0" y="-19050"/>
            <a:chExt cx="369000" cy="1627800"/>
          </a:xfrm>
        </p:grpSpPr>
        <p:sp>
          <p:nvSpPr>
            <p:cNvPr id="137" name="Google Shape;137;p17"/>
            <p:cNvSpPr/>
            <p:nvPr/>
          </p:nvSpPr>
          <p:spPr>
            <a:xfrm>
              <a:off x="0" y="0"/>
              <a:ext cx="368852" cy="1608665"/>
            </a:xfrm>
            <a:custGeom>
              <a:avLst/>
              <a:gdLst/>
              <a:ahLst/>
              <a:cxnLst/>
              <a:rect l="l" t="t" r="r" b="b"/>
              <a:pathLst>
                <a:path w="368852" h="1608665" extrusionOk="0">
                  <a:moveTo>
                    <a:pt x="0" y="0"/>
                  </a:moveTo>
                  <a:lnTo>
                    <a:pt x="368852" y="0"/>
                  </a:lnTo>
                  <a:lnTo>
                    <a:pt x="368852" y="1608665"/>
                  </a:lnTo>
                  <a:lnTo>
                    <a:pt x="0" y="1608665"/>
                  </a:lnTo>
                  <a:close/>
                </a:path>
              </a:pathLst>
            </a:custGeom>
            <a:solidFill>
              <a:srgbClr val="1C5739"/>
            </a:solidFill>
            <a:ln>
              <a:noFill/>
            </a:ln>
          </p:spPr>
          <p:txBody>
            <a:bodyPr/>
            <a:lstStyle/>
            <a:p>
              <a:endParaRPr lang="en-SA"/>
            </a:p>
          </p:txBody>
        </p:sp>
        <p:sp>
          <p:nvSpPr>
            <p:cNvPr id="138" name="Google Shape;138;p17"/>
            <p:cNvSpPr txBox="1"/>
            <p:nvPr/>
          </p:nvSpPr>
          <p:spPr>
            <a:xfrm>
              <a:off x="0" y="-19050"/>
              <a:ext cx="369000" cy="16278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9" name="Google Shape;139;p17"/>
          <p:cNvGrpSpPr/>
          <p:nvPr/>
        </p:nvGrpSpPr>
        <p:grpSpPr>
          <a:xfrm>
            <a:off x="-771525" y="-315275"/>
            <a:ext cx="1543101" cy="5686387"/>
            <a:chOff x="0" y="-19050"/>
            <a:chExt cx="812800" cy="2995200"/>
          </a:xfrm>
        </p:grpSpPr>
        <p:sp>
          <p:nvSpPr>
            <p:cNvPr id="140" name="Google Shape;140;p17"/>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SA"/>
            </a:p>
          </p:txBody>
        </p:sp>
        <p:sp>
          <p:nvSpPr>
            <p:cNvPr id="141" name="Google Shape;141;p17"/>
            <p:cNvSpPr txBox="1"/>
            <p:nvPr/>
          </p:nvSpPr>
          <p:spPr>
            <a:xfrm>
              <a:off x="0" y="-19050"/>
              <a:ext cx="812700" cy="29952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2" name="Google Shape;142;p17"/>
          <p:cNvSpPr txBox="1"/>
          <p:nvPr/>
        </p:nvSpPr>
        <p:spPr>
          <a:xfrm>
            <a:off x="1119977" y="658475"/>
            <a:ext cx="7808400" cy="507900"/>
          </a:xfrm>
          <a:prstGeom prst="rect">
            <a:avLst/>
          </a:prstGeom>
          <a:noFill/>
          <a:ln>
            <a:noFill/>
          </a:ln>
        </p:spPr>
        <p:txBody>
          <a:bodyPr spcFirstLastPara="1" wrap="square" lIns="0" tIns="0" rIns="0" bIns="0" anchor="t" anchorCtr="0">
            <a:spAutoFit/>
          </a:bodyPr>
          <a:lstStyle/>
          <a:p>
            <a:pPr marL="0" marR="0" lvl="0" indent="0" algn="l" rtl="0">
              <a:lnSpc>
                <a:spcPct val="138002"/>
              </a:lnSpc>
              <a:spcBef>
                <a:spcPts val="0"/>
              </a:spcBef>
              <a:spcAft>
                <a:spcPts val="0"/>
              </a:spcAft>
              <a:buNone/>
            </a:pPr>
            <a:r>
              <a:rPr lang="en" sz="3300">
                <a:solidFill>
                  <a:srgbClr val="1C5739"/>
                </a:solidFill>
              </a:rPr>
              <a:t>Voom method’s approach</a:t>
            </a:r>
            <a:endParaRPr sz="3300">
              <a:solidFill>
                <a:srgbClr val="1C5739"/>
              </a:solidFill>
            </a:endParaRPr>
          </a:p>
        </p:txBody>
      </p:sp>
      <p:sp>
        <p:nvSpPr>
          <p:cNvPr id="143" name="Google Shape;143;p17"/>
          <p:cNvSpPr txBox="1"/>
          <p:nvPr/>
        </p:nvSpPr>
        <p:spPr>
          <a:xfrm>
            <a:off x="1275455" y="1518293"/>
            <a:ext cx="468600" cy="3231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 sz="2100" b="0" i="0" u="none" strike="noStrike" cap="none">
                <a:solidFill>
                  <a:srgbClr val="FFFFFF"/>
                </a:solidFill>
                <a:latin typeface="Arial"/>
                <a:ea typeface="Arial"/>
                <a:cs typeface="Arial"/>
                <a:sym typeface="Arial"/>
              </a:rPr>
              <a:t>01</a:t>
            </a:r>
            <a:endParaRPr sz="700"/>
          </a:p>
        </p:txBody>
      </p:sp>
      <p:sp>
        <p:nvSpPr>
          <p:cNvPr id="144" name="Google Shape;144;p17"/>
          <p:cNvSpPr txBox="1"/>
          <p:nvPr/>
        </p:nvSpPr>
        <p:spPr>
          <a:xfrm>
            <a:off x="1275455" y="2357431"/>
            <a:ext cx="468600" cy="3231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 sz="2100" b="0" i="0" u="none" strike="noStrike" cap="none">
                <a:solidFill>
                  <a:srgbClr val="FFFFFF"/>
                </a:solidFill>
                <a:latin typeface="Arial"/>
                <a:ea typeface="Arial"/>
                <a:cs typeface="Arial"/>
                <a:sym typeface="Arial"/>
              </a:rPr>
              <a:t>0</a:t>
            </a:r>
            <a:r>
              <a:rPr lang="en" sz="2100">
                <a:solidFill>
                  <a:srgbClr val="FFFFFF"/>
                </a:solidFill>
              </a:rPr>
              <a:t>2</a:t>
            </a:r>
            <a:endParaRPr sz="700"/>
          </a:p>
        </p:txBody>
      </p:sp>
      <p:sp>
        <p:nvSpPr>
          <p:cNvPr id="145" name="Google Shape;145;p17"/>
          <p:cNvSpPr txBox="1"/>
          <p:nvPr/>
        </p:nvSpPr>
        <p:spPr>
          <a:xfrm>
            <a:off x="1285255" y="3152179"/>
            <a:ext cx="468600" cy="3231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 sz="2100" b="0" i="0" u="none" strike="noStrike" cap="none">
                <a:solidFill>
                  <a:srgbClr val="FFFFFF"/>
                </a:solidFill>
                <a:latin typeface="Arial"/>
                <a:ea typeface="Arial"/>
                <a:cs typeface="Arial"/>
                <a:sym typeface="Arial"/>
              </a:rPr>
              <a:t>0</a:t>
            </a:r>
            <a:r>
              <a:rPr lang="en" sz="2100">
                <a:solidFill>
                  <a:srgbClr val="FFFFFF"/>
                </a:solidFill>
              </a:rPr>
              <a:t>3</a:t>
            </a:r>
            <a:endParaRPr sz="700"/>
          </a:p>
        </p:txBody>
      </p:sp>
      <p:sp>
        <p:nvSpPr>
          <p:cNvPr id="146" name="Google Shape;146;p17"/>
          <p:cNvSpPr txBox="1"/>
          <p:nvPr/>
        </p:nvSpPr>
        <p:spPr>
          <a:xfrm>
            <a:off x="1285255" y="3992807"/>
            <a:ext cx="468600" cy="323100"/>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 sz="2100" b="0" i="0" u="none" strike="noStrike" cap="none">
                <a:solidFill>
                  <a:srgbClr val="FFFFFF"/>
                </a:solidFill>
                <a:latin typeface="Arial"/>
                <a:ea typeface="Arial"/>
                <a:cs typeface="Arial"/>
                <a:sym typeface="Arial"/>
              </a:rPr>
              <a:t>0</a:t>
            </a:r>
            <a:r>
              <a:rPr lang="en" sz="2100">
                <a:solidFill>
                  <a:srgbClr val="FFFFFF"/>
                </a:solidFill>
              </a:rPr>
              <a:t>4</a:t>
            </a:r>
            <a:endParaRPr sz="700"/>
          </a:p>
        </p:txBody>
      </p:sp>
      <p:sp>
        <p:nvSpPr>
          <p:cNvPr id="147" name="Google Shape;147;p17"/>
          <p:cNvSpPr txBox="1"/>
          <p:nvPr/>
        </p:nvSpPr>
        <p:spPr>
          <a:xfrm>
            <a:off x="1963500" y="1448450"/>
            <a:ext cx="4686900" cy="439500"/>
          </a:xfrm>
          <a:prstGeom prst="rect">
            <a:avLst/>
          </a:prstGeom>
          <a:noFill/>
          <a:ln>
            <a:noFill/>
          </a:ln>
        </p:spPr>
        <p:txBody>
          <a:bodyPr spcFirstLastPara="1" wrap="square" lIns="0" tIns="0" rIns="0" bIns="0" anchor="t" anchorCtr="0">
            <a:spAutoFit/>
          </a:bodyPr>
          <a:lstStyle/>
          <a:p>
            <a:pPr marL="0" marR="0" lvl="0" indent="0" algn="just" rtl="0">
              <a:lnSpc>
                <a:spcPct val="137995"/>
              </a:lnSpc>
              <a:spcBef>
                <a:spcPts val="0"/>
              </a:spcBef>
              <a:spcAft>
                <a:spcPts val="0"/>
              </a:spcAft>
              <a:buNone/>
            </a:pPr>
            <a:r>
              <a:rPr lang="en" sz="1200">
                <a:solidFill>
                  <a:srgbClr val="231F20"/>
                </a:solidFill>
              </a:rPr>
              <a:t>Voom makes </a:t>
            </a:r>
            <a:r>
              <a:rPr lang="en" sz="1200" b="1">
                <a:solidFill>
                  <a:srgbClr val="397D5A"/>
                </a:solidFill>
              </a:rPr>
              <a:t>fewer distributional assumptions</a:t>
            </a:r>
            <a:r>
              <a:rPr lang="en" sz="1200">
                <a:solidFill>
                  <a:srgbClr val="231F20"/>
                </a:solidFill>
              </a:rPr>
              <a:t>, allowing for robust performance across a range of scenarios</a:t>
            </a:r>
            <a:endParaRPr sz="1200"/>
          </a:p>
        </p:txBody>
      </p:sp>
      <p:sp>
        <p:nvSpPr>
          <p:cNvPr id="148" name="Google Shape;148;p17"/>
          <p:cNvSpPr txBox="1"/>
          <p:nvPr/>
        </p:nvSpPr>
        <p:spPr>
          <a:xfrm>
            <a:off x="1963500" y="2108375"/>
            <a:ext cx="4686900" cy="1204200"/>
          </a:xfrm>
          <a:prstGeom prst="rect">
            <a:avLst/>
          </a:prstGeom>
          <a:noFill/>
          <a:ln>
            <a:noFill/>
          </a:ln>
        </p:spPr>
        <p:txBody>
          <a:bodyPr spcFirstLastPara="1" wrap="square" lIns="0" tIns="0" rIns="0" bIns="0" anchor="t" anchorCtr="0">
            <a:spAutoFit/>
          </a:bodyPr>
          <a:lstStyle/>
          <a:p>
            <a:pPr marL="0" lvl="0" indent="0" algn="just" rtl="0">
              <a:lnSpc>
                <a:spcPct val="137995"/>
              </a:lnSpc>
              <a:spcBef>
                <a:spcPts val="0"/>
              </a:spcBef>
              <a:spcAft>
                <a:spcPts val="0"/>
              </a:spcAft>
              <a:buClr>
                <a:schemeClr val="dk1"/>
              </a:buClr>
              <a:buSzPts val="1100"/>
              <a:buFont typeface="Arial"/>
              <a:buNone/>
            </a:pPr>
            <a:r>
              <a:rPr lang="en" sz="1200">
                <a:solidFill>
                  <a:srgbClr val="231F20"/>
                </a:solidFill>
              </a:rPr>
              <a:t>Provides a mean-variance relationship estimation and generates </a:t>
            </a:r>
            <a:r>
              <a:rPr lang="en" sz="1200" b="1">
                <a:solidFill>
                  <a:srgbClr val="397D5A"/>
                </a:solidFill>
              </a:rPr>
              <a:t>precision weights</a:t>
            </a:r>
            <a:r>
              <a:rPr lang="en" sz="1200">
                <a:solidFill>
                  <a:srgbClr val="231F20"/>
                </a:solidFill>
              </a:rPr>
              <a:t> for each observation, which helps account for the variability introduced by unequal library sizes</a:t>
            </a:r>
            <a:endParaRPr sz="1200">
              <a:solidFill>
                <a:srgbClr val="231F20"/>
              </a:solidFill>
            </a:endParaRPr>
          </a:p>
          <a:p>
            <a:pPr marL="0" lvl="0" indent="0" algn="just" rtl="0">
              <a:lnSpc>
                <a:spcPct val="137995"/>
              </a:lnSpc>
              <a:spcBef>
                <a:spcPts val="0"/>
              </a:spcBef>
              <a:spcAft>
                <a:spcPts val="0"/>
              </a:spcAft>
              <a:buClr>
                <a:schemeClr val="dk1"/>
              </a:buClr>
              <a:buSzPts val="1100"/>
              <a:buFont typeface="Arial"/>
              <a:buNone/>
            </a:pPr>
            <a:endParaRPr sz="1200">
              <a:solidFill>
                <a:srgbClr val="231F20"/>
              </a:solidFill>
            </a:endParaRPr>
          </a:p>
          <a:p>
            <a:pPr marL="0" marR="0" lvl="0" indent="0" algn="just" rtl="0">
              <a:lnSpc>
                <a:spcPct val="137995"/>
              </a:lnSpc>
              <a:spcBef>
                <a:spcPts val="0"/>
              </a:spcBef>
              <a:spcAft>
                <a:spcPts val="0"/>
              </a:spcAft>
              <a:buNone/>
            </a:pPr>
            <a:endParaRPr sz="1200">
              <a:solidFill>
                <a:srgbClr val="231F20"/>
              </a:solidFill>
            </a:endParaRPr>
          </a:p>
        </p:txBody>
      </p:sp>
      <p:sp>
        <p:nvSpPr>
          <p:cNvPr id="149" name="Google Shape;149;p17"/>
          <p:cNvSpPr txBox="1"/>
          <p:nvPr/>
        </p:nvSpPr>
        <p:spPr>
          <a:xfrm>
            <a:off x="1963500" y="3093975"/>
            <a:ext cx="4686900" cy="694500"/>
          </a:xfrm>
          <a:prstGeom prst="rect">
            <a:avLst/>
          </a:prstGeom>
          <a:noFill/>
          <a:ln>
            <a:noFill/>
          </a:ln>
        </p:spPr>
        <p:txBody>
          <a:bodyPr spcFirstLastPara="1" wrap="square" lIns="0" tIns="0" rIns="0" bIns="0" anchor="t" anchorCtr="0">
            <a:spAutoFit/>
          </a:bodyPr>
          <a:lstStyle/>
          <a:p>
            <a:pPr marL="0" marR="0" lvl="0" indent="0" algn="just" rtl="0">
              <a:lnSpc>
                <a:spcPct val="137995"/>
              </a:lnSpc>
              <a:spcBef>
                <a:spcPts val="0"/>
              </a:spcBef>
              <a:spcAft>
                <a:spcPts val="0"/>
              </a:spcAft>
              <a:buNone/>
            </a:pPr>
            <a:r>
              <a:rPr lang="en" sz="1200">
                <a:solidFill>
                  <a:srgbClr val="231F20"/>
                </a:solidFill>
              </a:rPr>
              <a:t>Voom demonstrated consistent performance with the lowest FDR in scenarios with </a:t>
            </a:r>
            <a:r>
              <a:rPr lang="en" sz="1200" b="1">
                <a:solidFill>
                  <a:srgbClr val="397D5A"/>
                </a:solidFill>
              </a:rPr>
              <a:t>unequal library sizes</a:t>
            </a:r>
            <a:r>
              <a:rPr lang="en" sz="1200">
                <a:solidFill>
                  <a:srgbClr val="231F20"/>
                </a:solidFill>
              </a:rPr>
              <a:t>, which can occur in real RNA-seq experiments</a:t>
            </a:r>
            <a:endParaRPr sz="1200"/>
          </a:p>
        </p:txBody>
      </p:sp>
      <p:sp>
        <p:nvSpPr>
          <p:cNvPr id="150" name="Google Shape;150;p17"/>
          <p:cNvSpPr txBox="1"/>
          <p:nvPr/>
        </p:nvSpPr>
        <p:spPr>
          <a:xfrm>
            <a:off x="1963500" y="3921500"/>
            <a:ext cx="4686900" cy="694500"/>
          </a:xfrm>
          <a:prstGeom prst="rect">
            <a:avLst/>
          </a:prstGeom>
          <a:noFill/>
          <a:ln>
            <a:noFill/>
          </a:ln>
        </p:spPr>
        <p:txBody>
          <a:bodyPr spcFirstLastPara="1" wrap="square" lIns="0" tIns="0" rIns="0" bIns="0" anchor="t" anchorCtr="0">
            <a:spAutoFit/>
          </a:bodyPr>
          <a:lstStyle/>
          <a:p>
            <a:pPr marL="0" marR="0" lvl="0" indent="0" algn="just" rtl="0">
              <a:lnSpc>
                <a:spcPct val="137995"/>
              </a:lnSpc>
              <a:spcBef>
                <a:spcPts val="0"/>
              </a:spcBef>
              <a:spcAft>
                <a:spcPts val="0"/>
              </a:spcAft>
              <a:buNone/>
            </a:pPr>
            <a:r>
              <a:rPr lang="en" sz="1200">
                <a:solidFill>
                  <a:srgbClr val="231F20"/>
                </a:solidFill>
              </a:rPr>
              <a:t>Voom incorporates precision weights into the </a:t>
            </a:r>
            <a:r>
              <a:rPr lang="en" sz="1200" b="1">
                <a:solidFill>
                  <a:srgbClr val="397D5A"/>
                </a:solidFill>
              </a:rPr>
              <a:t>limma empirical Bayes analysis pipeline</a:t>
            </a:r>
            <a:r>
              <a:rPr lang="en" sz="1200">
                <a:solidFill>
                  <a:srgbClr val="231F20"/>
                </a:solidFill>
              </a:rPr>
              <a:t> enabling RNA-seq analysts to utilize a large body of methodology developed for microarrays</a:t>
            </a:r>
            <a:endParaRPr sz="1200"/>
          </a:p>
        </p:txBody>
      </p:sp>
      <p:pic>
        <p:nvPicPr>
          <p:cNvPr id="151" name="Google Shape;151;p17"/>
          <p:cNvPicPr preferRelativeResize="0"/>
          <p:nvPr/>
        </p:nvPicPr>
        <p:blipFill>
          <a:blip r:embed="rId3">
            <a:alphaModFix/>
          </a:blip>
          <a:stretch>
            <a:fillRect/>
          </a:stretch>
        </p:blipFill>
        <p:spPr>
          <a:xfrm>
            <a:off x="7027288" y="861225"/>
            <a:ext cx="1947715" cy="2056899"/>
          </a:xfrm>
          <a:prstGeom prst="rect">
            <a:avLst/>
          </a:prstGeom>
          <a:noFill/>
          <a:ln>
            <a:noFill/>
          </a:ln>
        </p:spPr>
      </p:pic>
      <p:pic>
        <p:nvPicPr>
          <p:cNvPr id="152" name="Google Shape;152;p17"/>
          <p:cNvPicPr preferRelativeResize="0"/>
          <p:nvPr/>
        </p:nvPicPr>
        <p:blipFill>
          <a:blip r:embed="rId4">
            <a:alphaModFix/>
          </a:blip>
          <a:stretch>
            <a:fillRect/>
          </a:stretch>
        </p:blipFill>
        <p:spPr>
          <a:xfrm>
            <a:off x="7317025" y="2968125"/>
            <a:ext cx="1773101" cy="2056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56"/>
        <p:cNvGrpSpPr/>
        <p:nvPr/>
      </p:nvGrpSpPr>
      <p:grpSpPr>
        <a:xfrm>
          <a:off x="0" y="0"/>
          <a:ext cx="0" cy="0"/>
          <a:chOff x="0" y="0"/>
          <a:chExt cx="0" cy="0"/>
        </a:xfrm>
      </p:grpSpPr>
      <p:sp>
        <p:nvSpPr>
          <p:cNvPr id="157" name="Google Shape;157;p18"/>
          <p:cNvSpPr/>
          <p:nvPr/>
        </p:nvSpPr>
        <p:spPr>
          <a:xfrm>
            <a:off x="7699004" y="1338338"/>
            <a:ext cx="749433" cy="602972"/>
          </a:xfrm>
          <a:custGeom>
            <a:avLst/>
            <a:gdLst/>
            <a:ahLst/>
            <a:cxnLst/>
            <a:rect l="l" t="t" r="r" b="b"/>
            <a:pathLst>
              <a:path w="1498866" h="1205944" extrusionOk="0">
                <a:moveTo>
                  <a:pt x="0" y="0"/>
                </a:moveTo>
                <a:lnTo>
                  <a:pt x="1498866" y="0"/>
                </a:lnTo>
                <a:lnTo>
                  <a:pt x="1498866" y="1205944"/>
                </a:lnTo>
                <a:lnTo>
                  <a:pt x="0" y="1205944"/>
                </a:lnTo>
                <a:lnTo>
                  <a:pt x="0" y="0"/>
                </a:lnTo>
                <a:close/>
              </a:path>
            </a:pathLst>
          </a:custGeom>
          <a:blipFill rotWithShape="1">
            <a:blip r:embed="rId3">
              <a:alphaModFix/>
            </a:blip>
            <a:stretch>
              <a:fillRect/>
            </a:stretch>
          </a:blipFill>
          <a:ln>
            <a:noFill/>
          </a:ln>
        </p:spPr>
        <p:txBody>
          <a:bodyPr/>
          <a:lstStyle/>
          <a:p>
            <a:endParaRPr lang="en-SA"/>
          </a:p>
        </p:txBody>
      </p:sp>
      <p:sp>
        <p:nvSpPr>
          <p:cNvPr id="158" name="Google Shape;158;p18"/>
          <p:cNvSpPr txBox="1"/>
          <p:nvPr/>
        </p:nvSpPr>
        <p:spPr>
          <a:xfrm>
            <a:off x="941203" y="920000"/>
            <a:ext cx="3369000" cy="507900"/>
          </a:xfrm>
          <a:prstGeom prst="rect">
            <a:avLst/>
          </a:prstGeom>
          <a:noFill/>
          <a:ln>
            <a:noFill/>
          </a:ln>
        </p:spPr>
        <p:txBody>
          <a:bodyPr spcFirstLastPara="1" wrap="square" lIns="0" tIns="0" rIns="0" bIns="0" anchor="t" anchorCtr="0">
            <a:spAutoFit/>
          </a:bodyPr>
          <a:lstStyle/>
          <a:p>
            <a:pPr marL="0" marR="0" lvl="0" indent="0" algn="l" rtl="0">
              <a:lnSpc>
                <a:spcPct val="138005"/>
              </a:lnSpc>
              <a:spcBef>
                <a:spcPts val="0"/>
              </a:spcBef>
              <a:spcAft>
                <a:spcPts val="0"/>
              </a:spcAft>
              <a:buNone/>
            </a:pPr>
            <a:r>
              <a:rPr lang="en" sz="3300">
                <a:solidFill>
                  <a:srgbClr val="1C5739"/>
                </a:solidFill>
              </a:rPr>
              <a:t>Precision weights</a:t>
            </a:r>
            <a:endParaRPr sz="3300">
              <a:solidFill>
                <a:srgbClr val="1C5739"/>
              </a:solidFill>
            </a:endParaRPr>
          </a:p>
        </p:txBody>
      </p:sp>
      <p:sp>
        <p:nvSpPr>
          <p:cNvPr id="159" name="Google Shape;159;p18"/>
          <p:cNvSpPr txBox="1"/>
          <p:nvPr/>
        </p:nvSpPr>
        <p:spPr>
          <a:xfrm>
            <a:off x="3126339" y="2233215"/>
            <a:ext cx="2241300" cy="107700"/>
          </a:xfrm>
          <a:prstGeom prst="rect">
            <a:avLst/>
          </a:prstGeom>
          <a:noFill/>
          <a:ln>
            <a:noFill/>
          </a:ln>
        </p:spPr>
        <p:txBody>
          <a:bodyPr spcFirstLastPara="1" wrap="square" lIns="0" tIns="0" rIns="0" bIns="0" anchor="t" anchorCtr="0">
            <a:spAutoFit/>
          </a:bodyPr>
          <a:lstStyle/>
          <a:p>
            <a:pPr marL="0" marR="0" lvl="0" indent="0" algn="l" rtl="0">
              <a:lnSpc>
                <a:spcPct val="138012"/>
              </a:lnSpc>
              <a:spcBef>
                <a:spcPts val="0"/>
              </a:spcBef>
              <a:spcAft>
                <a:spcPts val="0"/>
              </a:spcAft>
              <a:buNone/>
            </a:pPr>
            <a:endParaRPr sz="700"/>
          </a:p>
        </p:txBody>
      </p:sp>
      <p:sp>
        <p:nvSpPr>
          <p:cNvPr id="160" name="Google Shape;160;p18"/>
          <p:cNvSpPr txBox="1"/>
          <p:nvPr/>
        </p:nvSpPr>
        <p:spPr>
          <a:xfrm>
            <a:off x="5450850" y="825925"/>
            <a:ext cx="3553800" cy="3498600"/>
          </a:xfrm>
          <a:prstGeom prst="rect">
            <a:avLst/>
          </a:prstGeom>
          <a:noFill/>
          <a:ln>
            <a:noFill/>
          </a:ln>
        </p:spPr>
        <p:txBody>
          <a:bodyPr spcFirstLastPara="1" wrap="square" lIns="0" tIns="0" rIns="0" bIns="0" anchor="t" anchorCtr="0">
            <a:spAutoFit/>
          </a:bodyPr>
          <a:lstStyle/>
          <a:p>
            <a:pPr marL="0" marR="0" lvl="0" indent="0" algn="just" rtl="0">
              <a:lnSpc>
                <a:spcPct val="138006"/>
              </a:lnSpc>
              <a:spcBef>
                <a:spcPts val="0"/>
              </a:spcBef>
              <a:spcAft>
                <a:spcPts val="0"/>
              </a:spcAft>
              <a:buNone/>
            </a:pPr>
            <a:r>
              <a:rPr lang="en" sz="1200">
                <a:solidFill>
                  <a:schemeClr val="dk1"/>
                </a:solidFill>
              </a:rPr>
              <a:t>Values assigned to each gene in the data, reflecting the degree of precision or reliability associated with the measurement.</a:t>
            </a:r>
            <a:endParaRPr sz="1200">
              <a:solidFill>
                <a:schemeClr val="dk1"/>
              </a:solidFill>
            </a:endParaRPr>
          </a:p>
          <a:p>
            <a:pPr marL="0" marR="0" lvl="0" indent="0" algn="just" rtl="0">
              <a:lnSpc>
                <a:spcPct val="138006"/>
              </a:lnSpc>
              <a:spcBef>
                <a:spcPts val="0"/>
              </a:spcBef>
              <a:spcAft>
                <a:spcPts val="0"/>
              </a:spcAft>
              <a:buNone/>
            </a:pPr>
            <a:endParaRPr sz="1200">
              <a:solidFill>
                <a:schemeClr val="dk1"/>
              </a:solidFill>
            </a:endParaRPr>
          </a:p>
          <a:p>
            <a:pPr marL="457200" marR="0" lvl="0" indent="-304800" algn="just" rtl="0">
              <a:lnSpc>
                <a:spcPct val="138006"/>
              </a:lnSpc>
              <a:spcBef>
                <a:spcPts val="0"/>
              </a:spcBef>
              <a:spcAft>
                <a:spcPts val="0"/>
              </a:spcAft>
              <a:buClr>
                <a:schemeClr val="dk1"/>
              </a:buClr>
              <a:buSzPts val="1200"/>
              <a:buChar char="❖"/>
            </a:pPr>
            <a:r>
              <a:rPr lang="en" sz="1200">
                <a:solidFill>
                  <a:schemeClr val="dk1"/>
                </a:solidFill>
              </a:rPr>
              <a:t>Improve </a:t>
            </a:r>
            <a:r>
              <a:rPr lang="en" sz="1200" b="1">
                <a:solidFill>
                  <a:srgbClr val="397D5A"/>
                </a:solidFill>
              </a:rPr>
              <a:t>statistical power</a:t>
            </a:r>
            <a:r>
              <a:rPr lang="en" sz="1200" b="1">
                <a:solidFill>
                  <a:schemeClr val="dk1"/>
                </a:solidFill>
              </a:rPr>
              <a:t> </a:t>
            </a:r>
            <a:r>
              <a:rPr lang="en" sz="1200">
                <a:solidFill>
                  <a:schemeClr val="dk1"/>
                </a:solidFill>
              </a:rPr>
              <a:t>by accounting for the </a:t>
            </a:r>
            <a:r>
              <a:rPr lang="en" sz="1200" b="1">
                <a:solidFill>
                  <a:srgbClr val="397D5A"/>
                </a:solidFill>
              </a:rPr>
              <a:t>mean-variance relationship</a:t>
            </a:r>
            <a:r>
              <a:rPr lang="en" sz="1200">
                <a:solidFill>
                  <a:schemeClr val="dk1"/>
                </a:solidFill>
              </a:rPr>
              <a:t> of the log-counts in RNA-seq data</a:t>
            </a:r>
            <a:endParaRPr sz="1200">
              <a:solidFill>
                <a:schemeClr val="dk1"/>
              </a:solidFill>
            </a:endParaRPr>
          </a:p>
          <a:p>
            <a:pPr marL="457200" marR="0" lvl="0" indent="0" algn="just" rtl="0">
              <a:lnSpc>
                <a:spcPct val="138006"/>
              </a:lnSpc>
              <a:spcBef>
                <a:spcPts val="0"/>
              </a:spcBef>
              <a:spcAft>
                <a:spcPts val="0"/>
              </a:spcAft>
              <a:buNone/>
            </a:pPr>
            <a:endParaRPr sz="1200">
              <a:solidFill>
                <a:schemeClr val="dk1"/>
              </a:solidFill>
            </a:endParaRPr>
          </a:p>
          <a:p>
            <a:pPr marL="457200" marR="0" lvl="0" indent="-304800" algn="just" rtl="0">
              <a:lnSpc>
                <a:spcPct val="138006"/>
              </a:lnSpc>
              <a:spcBef>
                <a:spcPts val="0"/>
              </a:spcBef>
              <a:spcAft>
                <a:spcPts val="0"/>
              </a:spcAft>
              <a:buClr>
                <a:schemeClr val="dk1"/>
              </a:buClr>
              <a:buSzPts val="1200"/>
              <a:buChar char="❖"/>
            </a:pPr>
            <a:r>
              <a:rPr lang="en" sz="1200">
                <a:solidFill>
                  <a:schemeClr val="dk1"/>
                </a:solidFill>
              </a:rPr>
              <a:t>Give </a:t>
            </a:r>
            <a:r>
              <a:rPr lang="en" sz="1200" b="1">
                <a:solidFill>
                  <a:srgbClr val="397D5A"/>
                </a:solidFill>
              </a:rPr>
              <a:t>more weight</a:t>
            </a:r>
            <a:r>
              <a:rPr lang="en" sz="1200">
                <a:solidFill>
                  <a:schemeClr val="dk1"/>
                </a:solidFill>
              </a:rPr>
              <a:t> to observations with lower variance and </a:t>
            </a:r>
            <a:r>
              <a:rPr lang="en" sz="1200" b="1">
                <a:solidFill>
                  <a:srgbClr val="397D5A"/>
                </a:solidFill>
              </a:rPr>
              <a:t>less weight </a:t>
            </a:r>
            <a:r>
              <a:rPr lang="en" sz="1200">
                <a:solidFill>
                  <a:schemeClr val="dk1"/>
                </a:solidFill>
              </a:rPr>
              <a:t>to observations with higher variance</a:t>
            </a:r>
            <a:endParaRPr sz="1200">
              <a:solidFill>
                <a:schemeClr val="dk1"/>
              </a:solidFill>
            </a:endParaRPr>
          </a:p>
          <a:p>
            <a:pPr marL="457200" marR="0" lvl="0" indent="0" algn="just" rtl="0">
              <a:lnSpc>
                <a:spcPct val="138006"/>
              </a:lnSpc>
              <a:spcBef>
                <a:spcPts val="0"/>
              </a:spcBef>
              <a:spcAft>
                <a:spcPts val="0"/>
              </a:spcAft>
              <a:buNone/>
            </a:pPr>
            <a:endParaRPr sz="1200">
              <a:solidFill>
                <a:schemeClr val="dk1"/>
              </a:solidFill>
            </a:endParaRPr>
          </a:p>
          <a:p>
            <a:pPr marL="457200" marR="0" lvl="0" indent="-304800" algn="just" rtl="0">
              <a:lnSpc>
                <a:spcPct val="138006"/>
              </a:lnSpc>
              <a:spcBef>
                <a:spcPts val="0"/>
              </a:spcBef>
              <a:spcAft>
                <a:spcPts val="0"/>
              </a:spcAft>
              <a:buClr>
                <a:schemeClr val="dk1"/>
              </a:buClr>
              <a:buSzPts val="1200"/>
              <a:buChar char="❖"/>
            </a:pPr>
            <a:r>
              <a:rPr lang="en" sz="1200">
                <a:solidFill>
                  <a:schemeClr val="dk1"/>
                </a:solidFill>
              </a:rPr>
              <a:t>Ensure that genes with higher variability contribute meaningfully to the analysis</a:t>
            </a:r>
            <a:endParaRPr sz="1200">
              <a:solidFill>
                <a:schemeClr val="dk1"/>
              </a:solidFill>
            </a:endParaRPr>
          </a:p>
        </p:txBody>
      </p:sp>
      <p:sp>
        <p:nvSpPr>
          <p:cNvPr id="161" name="Google Shape;161;p18"/>
          <p:cNvSpPr/>
          <p:nvPr/>
        </p:nvSpPr>
        <p:spPr>
          <a:xfrm>
            <a:off x="8161062" y="3877447"/>
            <a:ext cx="2059221" cy="1827092"/>
          </a:xfrm>
          <a:custGeom>
            <a:avLst/>
            <a:gdLst/>
            <a:ahLst/>
            <a:cxnLst/>
            <a:rect l="l" t="t" r="r" b="b"/>
            <a:pathLst>
              <a:path w="4118443" h="3654183" extrusionOk="0">
                <a:moveTo>
                  <a:pt x="0" y="0"/>
                </a:moveTo>
                <a:lnTo>
                  <a:pt x="4118443" y="0"/>
                </a:lnTo>
                <a:lnTo>
                  <a:pt x="4118443" y="3654183"/>
                </a:lnTo>
                <a:lnTo>
                  <a:pt x="0" y="3654183"/>
                </a:lnTo>
                <a:lnTo>
                  <a:pt x="0" y="0"/>
                </a:lnTo>
                <a:close/>
              </a:path>
            </a:pathLst>
          </a:custGeom>
          <a:blipFill rotWithShape="1">
            <a:blip r:embed="rId4">
              <a:alphaModFix/>
            </a:blip>
            <a:stretch>
              <a:fillRect/>
            </a:stretch>
          </a:blipFill>
          <a:ln>
            <a:noFill/>
          </a:ln>
        </p:spPr>
        <p:txBody>
          <a:bodyPr/>
          <a:lstStyle/>
          <a:p>
            <a:endParaRPr lang="en-SA"/>
          </a:p>
        </p:txBody>
      </p:sp>
      <p:sp>
        <p:nvSpPr>
          <p:cNvPr id="162" name="Google Shape;162;p18"/>
          <p:cNvSpPr/>
          <p:nvPr/>
        </p:nvSpPr>
        <p:spPr>
          <a:xfrm rot="10800000">
            <a:off x="-1029611" y="-399196"/>
            <a:ext cx="2059222" cy="1827092"/>
          </a:xfrm>
          <a:custGeom>
            <a:avLst/>
            <a:gdLst/>
            <a:ahLst/>
            <a:cxnLst/>
            <a:rect l="l" t="t" r="r" b="b"/>
            <a:pathLst>
              <a:path w="4118443" h="3654183" extrusionOk="0">
                <a:moveTo>
                  <a:pt x="4118444" y="3654182"/>
                </a:moveTo>
                <a:lnTo>
                  <a:pt x="0" y="3654182"/>
                </a:lnTo>
                <a:lnTo>
                  <a:pt x="0" y="0"/>
                </a:lnTo>
                <a:lnTo>
                  <a:pt x="4118444" y="0"/>
                </a:lnTo>
                <a:lnTo>
                  <a:pt x="4118444" y="3654182"/>
                </a:lnTo>
                <a:close/>
              </a:path>
            </a:pathLst>
          </a:custGeom>
          <a:blipFill rotWithShape="1">
            <a:blip r:embed="rId4">
              <a:alphaModFix/>
            </a:blip>
            <a:stretch>
              <a:fillRect/>
            </a:stretch>
          </a:blipFill>
          <a:ln>
            <a:noFill/>
          </a:ln>
        </p:spPr>
        <p:txBody>
          <a:bodyPr/>
          <a:lstStyle/>
          <a:p>
            <a:endParaRPr lang="en-SA"/>
          </a:p>
        </p:txBody>
      </p:sp>
      <p:pic>
        <p:nvPicPr>
          <p:cNvPr id="163" name="Google Shape;163;p18"/>
          <p:cNvPicPr preferRelativeResize="0"/>
          <p:nvPr/>
        </p:nvPicPr>
        <p:blipFill>
          <a:blip r:embed="rId5">
            <a:alphaModFix/>
          </a:blip>
          <a:stretch>
            <a:fillRect/>
          </a:stretch>
        </p:blipFill>
        <p:spPr>
          <a:xfrm>
            <a:off x="2536175" y="1731301"/>
            <a:ext cx="2706577" cy="1032526"/>
          </a:xfrm>
          <a:prstGeom prst="rect">
            <a:avLst/>
          </a:prstGeom>
          <a:noFill/>
          <a:ln>
            <a:noFill/>
          </a:ln>
        </p:spPr>
      </p:pic>
      <p:pic>
        <p:nvPicPr>
          <p:cNvPr id="164" name="Google Shape;164;p18"/>
          <p:cNvPicPr preferRelativeResize="0"/>
          <p:nvPr/>
        </p:nvPicPr>
        <p:blipFill>
          <a:blip r:embed="rId6">
            <a:alphaModFix/>
          </a:blip>
          <a:stretch>
            <a:fillRect/>
          </a:stretch>
        </p:blipFill>
        <p:spPr>
          <a:xfrm>
            <a:off x="2536175" y="2926275"/>
            <a:ext cx="2706577" cy="1032516"/>
          </a:xfrm>
          <a:prstGeom prst="rect">
            <a:avLst/>
          </a:prstGeom>
          <a:noFill/>
          <a:ln>
            <a:noFill/>
          </a:ln>
        </p:spPr>
      </p:pic>
      <p:pic>
        <p:nvPicPr>
          <p:cNvPr id="165" name="Google Shape;165;p18"/>
          <p:cNvPicPr preferRelativeResize="0"/>
          <p:nvPr/>
        </p:nvPicPr>
        <p:blipFill>
          <a:blip r:embed="rId7">
            <a:alphaModFix/>
          </a:blip>
          <a:stretch>
            <a:fillRect/>
          </a:stretch>
        </p:blipFill>
        <p:spPr>
          <a:xfrm>
            <a:off x="-1" y="1731300"/>
            <a:ext cx="2392576" cy="212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69"/>
        <p:cNvGrpSpPr/>
        <p:nvPr/>
      </p:nvGrpSpPr>
      <p:grpSpPr>
        <a:xfrm>
          <a:off x="0" y="0"/>
          <a:ext cx="0" cy="0"/>
          <a:chOff x="0" y="0"/>
          <a:chExt cx="0" cy="0"/>
        </a:xfrm>
      </p:grpSpPr>
      <p:sp>
        <p:nvSpPr>
          <p:cNvPr id="170" name="Google Shape;170;p19"/>
          <p:cNvSpPr/>
          <p:nvPr/>
        </p:nvSpPr>
        <p:spPr>
          <a:xfrm>
            <a:off x="8755984"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SA"/>
          </a:p>
        </p:txBody>
      </p:sp>
      <p:grpSp>
        <p:nvGrpSpPr>
          <p:cNvPr id="171" name="Google Shape;171;p19"/>
          <p:cNvGrpSpPr/>
          <p:nvPr/>
        </p:nvGrpSpPr>
        <p:grpSpPr>
          <a:xfrm>
            <a:off x="613887" y="2041905"/>
            <a:ext cx="55303" cy="1449403"/>
            <a:chOff x="0" y="-19050"/>
            <a:chExt cx="26400" cy="691905"/>
          </a:xfrm>
        </p:grpSpPr>
        <p:sp>
          <p:nvSpPr>
            <p:cNvPr id="172" name="Google Shape;172;p19"/>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txBody>
            <a:bodyPr/>
            <a:lstStyle/>
            <a:p>
              <a:endParaRPr lang="en-SA"/>
            </a:p>
          </p:txBody>
        </p:sp>
        <p:sp>
          <p:nvSpPr>
            <p:cNvPr id="173" name="Google Shape;173;p19"/>
            <p:cNvSpPr txBox="1"/>
            <p:nvPr/>
          </p:nvSpPr>
          <p:spPr>
            <a:xfrm>
              <a:off x="0" y="-19050"/>
              <a:ext cx="26400" cy="6918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4" name="Google Shape;174;p19"/>
          <p:cNvSpPr txBox="1"/>
          <p:nvPr/>
        </p:nvSpPr>
        <p:spPr>
          <a:xfrm>
            <a:off x="669200" y="299275"/>
            <a:ext cx="8440500" cy="1072800"/>
          </a:xfrm>
          <a:prstGeom prst="rect">
            <a:avLst/>
          </a:prstGeom>
          <a:noFill/>
          <a:ln>
            <a:noFill/>
          </a:ln>
        </p:spPr>
        <p:txBody>
          <a:bodyPr spcFirstLastPara="1" wrap="square" lIns="0" tIns="0" rIns="0" bIns="0" anchor="t" anchorCtr="0">
            <a:spAutoFit/>
          </a:bodyPr>
          <a:lstStyle/>
          <a:p>
            <a:pPr marL="0" lvl="0" indent="0" algn="l" rtl="0">
              <a:lnSpc>
                <a:spcPct val="110000"/>
              </a:lnSpc>
              <a:spcBef>
                <a:spcPts val="1500"/>
              </a:spcBef>
              <a:spcAft>
                <a:spcPts val="0"/>
              </a:spcAft>
              <a:buClr>
                <a:schemeClr val="dk1"/>
              </a:buClr>
              <a:buSzPts val="1100"/>
              <a:buFont typeface="Arial"/>
              <a:buNone/>
            </a:pPr>
            <a:r>
              <a:rPr lang="en" sz="2850">
                <a:solidFill>
                  <a:srgbClr val="1C5739"/>
                </a:solidFill>
                <a:highlight>
                  <a:srgbClr val="FFFFFF"/>
                </a:highlight>
              </a:rPr>
              <a:t>Differential Expression with Limma-Voom</a:t>
            </a:r>
            <a:endParaRPr sz="2850">
              <a:solidFill>
                <a:srgbClr val="1C5739"/>
              </a:solidFill>
              <a:highlight>
                <a:srgbClr val="FFFFFF"/>
              </a:highlight>
            </a:endParaRPr>
          </a:p>
          <a:p>
            <a:pPr marL="0" marR="0" lvl="0" indent="0" algn="l" rtl="0">
              <a:lnSpc>
                <a:spcPct val="95993"/>
              </a:lnSpc>
              <a:spcBef>
                <a:spcPts val="800"/>
              </a:spcBef>
              <a:spcAft>
                <a:spcPts val="0"/>
              </a:spcAft>
              <a:buNone/>
            </a:pPr>
            <a:endParaRPr sz="3300">
              <a:solidFill>
                <a:srgbClr val="1C5739"/>
              </a:solidFill>
            </a:endParaRPr>
          </a:p>
        </p:txBody>
      </p:sp>
      <p:sp>
        <p:nvSpPr>
          <p:cNvPr id="175" name="Google Shape;175;p19"/>
          <p:cNvSpPr/>
          <p:nvPr/>
        </p:nvSpPr>
        <p:spPr>
          <a:xfrm>
            <a:off x="-1388935" y="-103535"/>
            <a:ext cx="1903286" cy="1041616"/>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alphaModFix/>
            </a:blip>
            <a:stretch>
              <a:fillRect/>
            </a:stretch>
          </a:blipFill>
          <a:ln>
            <a:noFill/>
          </a:ln>
        </p:spPr>
        <p:txBody>
          <a:bodyPr/>
          <a:lstStyle/>
          <a:p>
            <a:endParaRPr lang="en-SA"/>
          </a:p>
        </p:txBody>
      </p:sp>
      <p:sp>
        <p:nvSpPr>
          <p:cNvPr id="176" name="Google Shape;176;p19"/>
          <p:cNvSpPr/>
          <p:nvPr/>
        </p:nvSpPr>
        <p:spPr>
          <a:xfrm>
            <a:off x="0"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BFBFBF"/>
          </a:solidFill>
          <a:ln>
            <a:noFill/>
          </a:ln>
        </p:spPr>
        <p:txBody>
          <a:bodyPr/>
          <a:lstStyle/>
          <a:p>
            <a:endParaRPr lang="en-SA"/>
          </a:p>
        </p:txBody>
      </p:sp>
      <p:sp>
        <p:nvSpPr>
          <p:cNvPr id="177" name="Google Shape;177;p19"/>
          <p:cNvSpPr txBox="1"/>
          <p:nvPr/>
        </p:nvSpPr>
        <p:spPr>
          <a:xfrm>
            <a:off x="1388950" y="1655975"/>
            <a:ext cx="5979000" cy="2428500"/>
          </a:xfrm>
          <a:prstGeom prst="rect">
            <a:avLst/>
          </a:prstGeom>
          <a:noFill/>
          <a:ln>
            <a:noFill/>
          </a:ln>
        </p:spPr>
        <p:txBody>
          <a:bodyPr spcFirstLastPara="1" wrap="square" lIns="0" tIns="0" rIns="0" bIns="0" anchor="t" anchorCtr="0">
            <a:spAutoFit/>
          </a:bodyPr>
          <a:lstStyle/>
          <a:p>
            <a:pPr marL="457200" marR="0" lvl="0" indent="-336550" algn="just" rtl="0">
              <a:lnSpc>
                <a:spcPct val="138006"/>
              </a:lnSpc>
              <a:spcBef>
                <a:spcPts val="0"/>
              </a:spcBef>
              <a:spcAft>
                <a:spcPts val="0"/>
              </a:spcAft>
              <a:buClr>
                <a:schemeClr val="dk1"/>
              </a:buClr>
              <a:buSzPts val="1700"/>
              <a:buAutoNum type="arabicPeriod"/>
            </a:pPr>
            <a:r>
              <a:rPr lang="en" sz="1700">
                <a:solidFill>
                  <a:schemeClr val="dk1"/>
                </a:solidFill>
              </a:rPr>
              <a:t>SET UP: Getting the count data</a:t>
            </a:r>
            <a:endParaRPr sz="1700">
              <a:solidFill>
                <a:schemeClr val="dk1"/>
              </a:solidFill>
            </a:endParaRPr>
          </a:p>
          <a:p>
            <a:pPr marL="457200" marR="0" lvl="0" indent="0" algn="just" rtl="0">
              <a:lnSpc>
                <a:spcPct val="138006"/>
              </a:lnSpc>
              <a:spcBef>
                <a:spcPts val="0"/>
              </a:spcBef>
              <a:spcAft>
                <a:spcPts val="0"/>
              </a:spcAft>
              <a:buNone/>
            </a:pPr>
            <a:endParaRPr sz="1700">
              <a:solidFill>
                <a:schemeClr val="dk1"/>
              </a:solidFill>
            </a:endParaRPr>
          </a:p>
          <a:p>
            <a:pPr marL="457200" marR="0" lvl="0" indent="-336550" algn="just" rtl="0">
              <a:lnSpc>
                <a:spcPct val="138006"/>
              </a:lnSpc>
              <a:spcBef>
                <a:spcPts val="0"/>
              </a:spcBef>
              <a:spcAft>
                <a:spcPts val="0"/>
              </a:spcAft>
              <a:buClr>
                <a:schemeClr val="dk1"/>
              </a:buClr>
              <a:buSzPts val="1700"/>
              <a:buAutoNum type="arabicPeriod"/>
            </a:pPr>
            <a:r>
              <a:rPr lang="en" sz="1700">
                <a:solidFill>
                  <a:schemeClr val="dk1"/>
                </a:solidFill>
              </a:rPr>
              <a:t>Preprocessing: QC and normalization of the data</a:t>
            </a:r>
            <a:endParaRPr sz="1700">
              <a:solidFill>
                <a:schemeClr val="dk1"/>
              </a:solidFill>
            </a:endParaRPr>
          </a:p>
          <a:p>
            <a:pPr marL="457200" marR="0" lvl="0" indent="0" algn="just" rtl="0">
              <a:lnSpc>
                <a:spcPct val="138006"/>
              </a:lnSpc>
              <a:spcBef>
                <a:spcPts val="0"/>
              </a:spcBef>
              <a:spcAft>
                <a:spcPts val="0"/>
              </a:spcAft>
              <a:buNone/>
            </a:pPr>
            <a:endParaRPr sz="1700">
              <a:solidFill>
                <a:schemeClr val="dk1"/>
              </a:solidFill>
            </a:endParaRPr>
          </a:p>
          <a:p>
            <a:pPr marL="457200" marR="0" lvl="0" indent="-336550" algn="just" rtl="0">
              <a:lnSpc>
                <a:spcPct val="138006"/>
              </a:lnSpc>
              <a:spcBef>
                <a:spcPts val="0"/>
              </a:spcBef>
              <a:spcAft>
                <a:spcPts val="0"/>
              </a:spcAft>
              <a:buClr>
                <a:schemeClr val="dk1"/>
              </a:buClr>
              <a:buSzPts val="1700"/>
              <a:buAutoNum type="arabicPeriod"/>
            </a:pPr>
            <a:r>
              <a:rPr lang="en" sz="1700">
                <a:solidFill>
                  <a:schemeClr val="dk1"/>
                </a:solidFill>
              </a:rPr>
              <a:t>Voom transformation and calculation of variance weights</a:t>
            </a:r>
            <a:endParaRPr sz="1700">
              <a:solidFill>
                <a:schemeClr val="dk1"/>
              </a:solidFill>
            </a:endParaRPr>
          </a:p>
          <a:p>
            <a:pPr marL="457200" marR="0" lvl="0" indent="0" algn="just" rtl="0">
              <a:lnSpc>
                <a:spcPct val="138006"/>
              </a:lnSpc>
              <a:spcBef>
                <a:spcPts val="0"/>
              </a:spcBef>
              <a:spcAft>
                <a:spcPts val="0"/>
              </a:spcAft>
              <a:buNone/>
            </a:pPr>
            <a:endParaRPr sz="1700">
              <a:solidFill>
                <a:schemeClr val="dk1"/>
              </a:solidFill>
            </a:endParaRPr>
          </a:p>
          <a:p>
            <a:pPr marL="457200" marR="0" lvl="0" indent="-336550" algn="just" rtl="0">
              <a:lnSpc>
                <a:spcPct val="138006"/>
              </a:lnSpc>
              <a:spcBef>
                <a:spcPts val="0"/>
              </a:spcBef>
              <a:spcAft>
                <a:spcPts val="0"/>
              </a:spcAft>
              <a:buClr>
                <a:schemeClr val="dk1"/>
              </a:buClr>
              <a:buSzPts val="1700"/>
              <a:buAutoNum type="arabicPeriod"/>
            </a:pPr>
            <a:r>
              <a:rPr lang="en" sz="1700">
                <a:solidFill>
                  <a:schemeClr val="dk1"/>
                </a:solidFill>
              </a:rPr>
              <a:t>Fitting linear models in limma</a:t>
            </a:r>
            <a:endParaRPr sz="1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81"/>
        <p:cNvGrpSpPr/>
        <p:nvPr/>
      </p:nvGrpSpPr>
      <p:grpSpPr>
        <a:xfrm>
          <a:off x="0" y="0"/>
          <a:ext cx="0" cy="0"/>
          <a:chOff x="0" y="0"/>
          <a:chExt cx="0" cy="0"/>
        </a:xfrm>
      </p:grpSpPr>
      <p:sp>
        <p:nvSpPr>
          <p:cNvPr id="182" name="Google Shape;182;p20"/>
          <p:cNvSpPr/>
          <p:nvPr/>
        </p:nvSpPr>
        <p:spPr>
          <a:xfrm>
            <a:off x="8755984"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SA"/>
          </a:p>
        </p:txBody>
      </p:sp>
      <p:grpSp>
        <p:nvGrpSpPr>
          <p:cNvPr id="183" name="Google Shape;183;p20"/>
          <p:cNvGrpSpPr/>
          <p:nvPr/>
        </p:nvGrpSpPr>
        <p:grpSpPr>
          <a:xfrm>
            <a:off x="613887" y="2041905"/>
            <a:ext cx="55303" cy="1449403"/>
            <a:chOff x="0" y="-19050"/>
            <a:chExt cx="26400" cy="691905"/>
          </a:xfrm>
        </p:grpSpPr>
        <p:sp>
          <p:nvSpPr>
            <p:cNvPr id="184" name="Google Shape;184;p20"/>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txBody>
            <a:bodyPr/>
            <a:lstStyle/>
            <a:p>
              <a:endParaRPr lang="en-SA"/>
            </a:p>
          </p:txBody>
        </p:sp>
        <p:sp>
          <p:nvSpPr>
            <p:cNvPr id="185" name="Google Shape;185;p20"/>
            <p:cNvSpPr txBox="1"/>
            <p:nvPr/>
          </p:nvSpPr>
          <p:spPr>
            <a:xfrm>
              <a:off x="0" y="-19050"/>
              <a:ext cx="26400" cy="6918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6" name="Google Shape;186;p20"/>
          <p:cNvSpPr txBox="1"/>
          <p:nvPr/>
        </p:nvSpPr>
        <p:spPr>
          <a:xfrm>
            <a:off x="669200" y="299275"/>
            <a:ext cx="8440500" cy="1072800"/>
          </a:xfrm>
          <a:prstGeom prst="rect">
            <a:avLst/>
          </a:prstGeom>
          <a:noFill/>
          <a:ln>
            <a:noFill/>
          </a:ln>
        </p:spPr>
        <p:txBody>
          <a:bodyPr spcFirstLastPara="1" wrap="square" lIns="0" tIns="0" rIns="0" bIns="0" anchor="t" anchorCtr="0">
            <a:spAutoFit/>
          </a:bodyPr>
          <a:lstStyle/>
          <a:p>
            <a:pPr marL="0" lvl="0" indent="0" algn="l" rtl="0">
              <a:lnSpc>
                <a:spcPct val="110000"/>
              </a:lnSpc>
              <a:spcBef>
                <a:spcPts val="1500"/>
              </a:spcBef>
              <a:spcAft>
                <a:spcPts val="0"/>
              </a:spcAft>
              <a:buSzPts val="1100"/>
              <a:buNone/>
            </a:pPr>
            <a:r>
              <a:rPr lang="en" sz="2850">
                <a:solidFill>
                  <a:srgbClr val="1C5739"/>
                </a:solidFill>
                <a:highlight>
                  <a:srgbClr val="FFFFFF"/>
                </a:highlight>
              </a:rPr>
              <a:t>Set up</a:t>
            </a:r>
            <a:endParaRPr sz="2850">
              <a:solidFill>
                <a:srgbClr val="1C5739"/>
              </a:solidFill>
              <a:highlight>
                <a:srgbClr val="FFFFFF"/>
              </a:highlight>
            </a:endParaRPr>
          </a:p>
          <a:p>
            <a:pPr marL="0" marR="0" lvl="0" indent="0" algn="l" rtl="0">
              <a:lnSpc>
                <a:spcPct val="95993"/>
              </a:lnSpc>
              <a:spcBef>
                <a:spcPts val="800"/>
              </a:spcBef>
              <a:spcAft>
                <a:spcPts val="0"/>
              </a:spcAft>
              <a:buNone/>
            </a:pPr>
            <a:endParaRPr sz="3300">
              <a:solidFill>
                <a:srgbClr val="1C5739"/>
              </a:solidFill>
            </a:endParaRPr>
          </a:p>
        </p:txBody>
      </p:sp>
      <p:sp>
        <p:nvSpPr>
          <p:cNvPr id="187" name="Google Shape;187;p20"/>
          <p:cNvSpPr/>
          <p:nvPr/>
        </p:nvSpPr>
        <p:spPr>
          <a:xfrm>
            <a:off x="-1388935" y="-103535"/>
            <a:ext cx="1903286" cy="1041616"/>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alphaModFix/>
            </a:blip>
            <a:stretch>
              <a:fillRect/>
            </a:stretch>
          </a:blipFill>
          <a:ln>
            <a:noFill/>
          </a:ln>
        </p:spPr>
        <p:txBody>
          <a:bodyPr/>
          <a:lstStyle/>
          <a:p>
            <a:endParaRPr lang="en-SA"/>
          </a:p>
        </p:txBody>
      </p:sp>
      <p:pic>
        <p:nvPicPr>
          <p:cNvPr id="188" name="Google Shape;188;p20"/>
          <p:cNvPicPr preferRelativeResize="0"/>
          <p:nvPr/>
        </p:nvPicPr>
        <p:blipFill>
          <a:blip r:embed="rId4">
            <a:alphaModFix/>
          </a:blip>
          <a:stretch>
            <a:fillRect/>
          </a:stretch>
        </p:blipFill>
        <p:spPr>
          <a:xfrm>
            <a:off x="0" y="1165550"/>
            <a:ext cx="8646127" cy="988400"/>
          </a:xfrm>
          <a:prstGeom prst="rect">
            <a:avLst/>
          </a:prstGeom>
          <a:noFill/>
          <a:ln>
            <a:noFill/>
          </a:ln>
        </p:spPr>
      </p:pic>
      <p:pic>
        <p:nvPicPr>
          <p:cNvPr id="189" name="Google Shape;189;p20"/>
          <p:cNvPicPr preferRelativeResize="0"/>
          <p:nvPr/>
        </p:nvPicPr>
        <p:blipFill>
          <a:blip r:embed="rId5">
            <a:alphaModFix/>
          </a:blip>
          <a:stretch>
            <a:fillRect/>
          </a:stretch>
        </p:blipFill>
        <p:spPr>
          <a:xfrm>
            <a:off x="127475" y="2965975"/>
            <a:ext cx="8391174" cy="815800"/>
          </a:xfrm>
          <a:prstGeom prst="rect">
            <a:avLst/>
          </a:prstGeom>
          <a:noFill/>
          <a:ln>
            <a:noFill/>
          </a:ln>
        </p:spPr>
      </p:pic>
      <p:sp>
        <p:nvSpPr>
          <p:cNvPr id="190" name="Google Shape;190;p20"/>
          <p:cNvSpPr txBox="1"/>
          <p:nvPr/>
        </p:nvSpPr>
        <p:spPr>
          <a:xfrm>
            <a:off x="260850" y="2429150"/>
            <a:ext cx="5979000" cy="261600"/>
          </a:xfrm>
          <a:prstGeom prst="rect">
            <a:avLst/>
          </a:prstGeom>
          <a:noFill/>
          <a:ln>
            <a:noFill/>
          </a:ln>
        </p:spPr>
        <p:txBody>
          <a:bodyPr spcFirstLastPara="1" wrap="square" lIns="0" tIns="0" rIns="0" bIns="0" anchor="t" anchorCtr="0">
            <a:spAutoFit/>
          </a:bodyPr>
          <a:lstStyle/>
          <a:p>
            <a:pPr marL="0" marR="0" lvl="0" indent="0" algn="just" rtl="0">
              <a:lnSpc>
                <a:spcPct val="138006"/>
              </a:lnSpc>
              <a:spcBef>
                <a:spcPts val="0"/>
              </a:spcBef>
              <a:spcAft>
                <a:spcPts val="0"/>
              </a:spcAft>
              <a:buNone/>
            </a:pPr>
            <a:r>
              <a:rPr lang="en" sz="1700">
                <a:solidFill>
                  <a:schemeClr val="dk1"/>
                </a:solidFill>
              </a:rPr>
              <a:t>or</a:t>
            </a:r>
            <a:endParaRPr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94"/>
        <p:cNvGrpSpPr/>
        <p:nvPr/>
      </p:nvGrpSpPr>
      <p:grpSpPr>
        <a:xfrm>
          <a:off x="0" y="0"/>
          <a:ext cx="0" cy="0"/>
          <a:chOff x="0" y="0"/>
          <a:chExt cx="0" cy="0"/>
        </a:xfrm>
      </p:grpSpPr>
      <p:sp>
        <p:nvSpPr>
          <p:cNvPr id="195" name="Google Shape;195;p21"/>
          <p:cNvSpPr/>
          <p:nvPr/>
        </p:nvSpPr>
        <p:spPr>
          <a:xfrm>
            <a:off x="8755984"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SA"/>
          </a:p>
        </p:txBody>
      </p:sp>
      <p:grpSp>
        <p:nvGrpSpPr>
          <p:cNvPr id="196" name="Google Shape;196;p21"/>
          <p:cNvGrpSpPr/>
          <p:nvPr/>
        </p:nvGrpSpPr>
        <p:grpSpPr>
          <a:xfrm>
            <a:off x="613887" y="2041905"/>
            <a:ext cx="55303" cy="1449403"/>
            <a:chOff x="0" y="-19050"/>
            <a:chExt cx="26400" cy="691905"/>
          </a:xfrm>
        </p:grpSpPr>
        <p:sp>
          <p:nvSpPr>
            <p:cNvPr id="197" name="Google Shape;197;p21"/>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txBody>
            <a:bodyPr/>
            <a:lstStyle/>
            <a:p>
              <a:endParaRPr lang="en-SA"/>
            </a:p>
          </p:txBody>
        </p:sp>
        <p:sp>
          <p:nvSpPr>
            <p:cNvPr id="198" name="Google Shape;198;p21"/>
            <p:cNvSpPr txBox="1"/>
            <p:nvPr/>
          </p:nvSpPr>
          <p:spPr>
            <a:xfrm>
              <a:off x="0" y="-19050"/>
              <a:ext cx="26400" cy="6918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99" name="Google Shape;199;p21"/>
          <p:cNvSpPr txBox="1"/>
          <p:nvPr/>
        </p:nvSpPr>
        <p:spPr>
          <a:xfrm>
            <a:off x="669200" y="299275"/>
            <a:ext cx="8440500" cy="1072800"/>
          </a:xfrm>
          <a:prstGeom prst="rect">
            <a:avLst/>
          </a:prstGeom>
          <a:noFill/>
          <a:ln>
            <a:noFill/>
          </a:ln>
        </p:spPr>
        <p:txBody>
          <a:bodyPr spcFirstLastPara="1" wrap="square" lIns="0" tIns="0" rIns="0" bIns="0" anchor="t" anchorCtr="0">
            <a:spAutoFit/>
          </a:bodyPr>
          <a:lstStyle/>
          <a:p>
            <a:pPr marL="0" lvl="0" indent="0" algn="l" rtl="0">
              <a:lnSpc>
                <a:spcPct val="110000"/>
              </a:lnSpc>
              <a:spcBef>
                <a:spcPts val="1500"/>
              </a:spcBef>
              <a:spcAft>
                <a:spcPts val="0"/>
              </a:spcAft>
              <a:buSzPts val="1100"/>
              <a:buNone/>
            </a:pPr>
            <a:r>
              <a:rPr lang="en" sz="2850">
                <a:solidFill>
                  <a:srgbClr val="1C5739"/>
                </a:solidFill>
                <a:highlight>
                  <a:srgbClr val="FFFFFF"/>
                </a:highlight>
              </a:rPr>
              <a:t>Preprocessing</a:t>
            </a:r>
            <a:endParaRPr sz="2850">
              <a:solidFill>
                <a:srgbClr val="1C5739"/>
              </a:solidFill>
              <a:highlight>
                <a:srgbClr val="FFFFFF"/>
              </a:highlight>
            </a:endParaRPr>
          </a:p>
          <a:p>
            <a:pPr marL="0" marR="0" lvl="0" indent="0" algn="l" rtl="0">
              <a:lnSpc>
                <a:spcPct val="95993"/>
              </a:lnSpc>
              <a:spcBef>
                <a:spcPts val="800"/>
              </a:spcBef>
              <a:spcAft>
                <a:spcPts val="0"/>
              </a:spcAft>
              <a:buNone/>
            </a:pPr>
            <a:endParaRPr sz="3300">
              <a:solidFill>
                <a:srgbClr val="1C5739"/>
              </a:solidFill>
            </a:endParaRPr>
          </a:p>
        </p:txBody>
      </p:sp>
      <p:sp>
        <p:nvSpPr>
          <p:cNvPr id="200" name="Google Shape;200;p21"/>
          <p:cNvSpPr/>
          <p:nvPr/>
        </p:nvSpPr>
        <p:spPr>
          <a:xfrm>
            <a:off x="-1388935" y="-103535"/>
            <a:ext cx="1903286" cy="1041616"/>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alphaModFix/>
            </a:blip>
            <a:stretch>
              <a:fillRect/>
            </a:stretch>
          </a:blipFill>
          <a:ln>
            <a:noFill/>
          </a:ln>
        </p:spPr>
        <p:txBody>
          <a:bodyPr/>
          <a:lstStyle/>
          <a:p>
            <a:endParaRPr lang="en-SA"/>
          </a:p>
        </p:txBody>
      </p:sp>
      <p:sp>
        <p:nvSpPr>
          <p:cNvPr id="201" name="Google Shape;201;p21"/>
          <p:cNvSpPr txBox="1"/>
          <p:nvPr/>
        </p:nvSpPr>
        <p:spPr>
          <a:xfrm>
            <a:off x="229275" y="2041900"/>
            <a:ext cx="5979000" cy="261600"/>
          </a:xfrm>
          <a:prstGeom prst="rect">
            <a:avLst/>
          </a:prstGeom>
          <a:noFill/>
          <a:ln>
            <a:noFill/>
          </a:ln>
        </p:spPr>
        <p:txBody>
          <a:bodyPr spcFirstLastPara="1" wrap="square" lIns="0" tIns="0" rIns="0" bIns="0" anchor="t" anchorCtr="0">
            <a:spAutoFit/>
          </a:bodyPr>
          <a:lstStyle/>
          <a:p>
            <a:pPr marL="0" marR="0" lvl="0" indent="0" algn="just" rtl="0">
              <a:lnSpc>
                <a:spcPct val="138006"/>
              </a:lnSpc>
              <a:spcBef>
                <a:spcPts val="0"/>
              </a:spcBef>
              <a:spcAft>
                <a:spcPts val="0"/>
              </a:spcAft>
              <a:buNone/>
            </a:pPr>
            <a:r>
              <a:rPr lang="en" sz="1700">
                <a:solidFill>
                  <a:schemeClr val="dk1"/>
                </a:solidFill>
              </a:rPr>
              <a:t>Filter low expressed genes</a:t>
            </a:r>
            <a:endParaRPr sz="1700">
              <a:solidFill>
                <a:schemeClr val="dk1"/>
              </a:solidFill>
            </a:endParaRPr>
          </a:p>
        </p:txBody>
      </p:sp>
      <p:pic>
        <p:nvPicPr>
          <p:cNvPr id="202" name="Google Shape;202;p21"/>
          <p:cNvPicPr preferRelativeResize="0"/>
          <p:nvPr/>
        </p:nvPicPr>
        <p:blipFill rotWithShape="1">
          <a:blip r:embed="rId4">
            <a:alphaModFix/>
          </a:blip>
          <a:srcRect t="28571" r="71656"/>
          <a:stretch/>
        </p:blipFill>
        <p:spPr>
          <a:xfrm>
            <a:off x="3643300" y="938076"/>
            <a:ext cx="2833473" cy="694225"/>
          </a:xfrm>
          <a:prstGeom prst="rect">
            <a:avLst/>
          </a:prstGeom>
          <a:noFill/>
          <a:ln>
            <a:noFill/>
          </a:ln>
        </p:spPr>
      </p:pic>
      <p:pic>
        <p:nvPicPr>
          <p:cNvPr id="203" name="Google Shape;203;p21"/>
          <p:cNvPicPr preferRelativeResize="0"/>
          <p:nvPr/>
        </p:nvPicPr>
        <p:blipFill>
          <a:blip r:embed="rId5">
            <a:alphaModFix/>
          </a:blip>
          <a:stretch>
            <a:fillRect/>
          </a:stretch>
        </p:blipFill>
        <p:spPr>
          <a:xfrm>
            <a:off x="3643304" y="2041904"/>
            <a:ext cx="4175051" cy="900300"/>
          </a:xfrm>
          <a:prstGeom prst="rect">
            <a:avLst/>
          </a:prstGeom>
          <a:noFill/>
          <a:ln>
            <a:noFill/>
          </a:ln>
        </p:spPr>
      </p:pic>
      <p:sp>
        <p:nvSpPr>
          <p:cNvPr id="204" name="Google Shape;204;p21"/>
          <p:cNvSpPr txBox="1"/>
          <p:nvPr/>
        </p:nvSpPr>
        <p:spPr>
          <a:xfrm>
            <a:off x="260850" y="1000900"/>
            <a:ext cx="5979000" cy="261600"/>
          </a:xfrm>
          <a:prstGeom prst="rect">
            <a:avLst/>
          </a:prstGeom>
          <a:noFill/>
          <a:ln>
            <a:noFill/>
          </a:ln>
        </p:spPr>
        <p:txBody>
          <a:bodyPr spcFirstLastPara="1" wrap="square" lIns="0" tIns="0" rIns="0" bIns="0" anchor="t" anchorCtr="0">
            <a:spAutoFit/>
          </a:bodyPr>
          <a:lstStyle/>
          <a:p>
            <a:pPr marL="0" marR="0" lvl="0" indent="0" algn="just" rtl="0">
              <a:lnSpc>
                <a:spcPct val="138006"/>
              </a:lnSpc>
              <a:spcBef>
                <a:spcPts val="0"/>
              </a:spcBef>
              <a:spcAft>
                <a:spcPts val="0"/>
              </a:spcAft>
              <a:buNone/>
            </a:pPr>
            <a:r>
              <a:rPr lang="en" sz="1700">
                <a:solidFill>
                  <a:schemeClr val="dk1"/>
                </a:solidFill>
              </a:rPr>
              <a:t>Calculate normalization factors</a:t>
            </a:r>
            <a:endParaRPr sz="1700">
              <a:solidFill>
                <a:schemeClr val="dk1"/>
              </a:solidFill>
            </a:endParaRPr>
          </a:p>
        </p:txBody>
      </p:sp>
      <p:sp>
        <p:nvSpPr>
          <p:cNvPr id="205" name="Google Shape;205;p21"/>
          <p:cNvSpPr txBox="1"/>
          <p:nvPr/>
        </p:nvSpPr>
        <p:spPr>
          <a:xfrm>
            <a:off x="302800" y="3290850"/>
            <a:ext cx="5979000" cy="261600"/>
          </a:xfrm>
          <a:prstGeom prst="rect">
            <a:avLst/>
          </a:prstGeom>
          <a:noFill/>
          <a:ln>
            <a:noFill/>
          </a:ln>
        </p:spPr>
        <p:txBody>
          <a:bodyPr spcFirstLastPara="1" wrap="square" lIns="0" tIns="0" rIns="0" bIns="0" anchor="t" anchorCtr="0">
            <a:spAutoFit/>
          </a:bodyPr>
          <a:lstStyle/>
          <a:p>
            <a:pPr marL="0" marR="0" lvl="0" indent="0" algn="just" rtl="0">
              <a:lnSpc>
                <a:spcPct val="138006"/>
              </a:lnSpc>
              <a:spcBef>
                <a:spcPts val="0"/>
              </a:spcBef>
              <a:spcAft>
                <a:spcPts val="0"/>
              </a:spcAft>
              <a:buNone/>
            </a:pPr>
            <a:r>
              <a:rPr lang="en" sz="1700">
                <a:solidFill>
                  <a:schemeClr val="dk1"/>
                </a:solidFill>
              </a:rPr>
              <a:t>Define the groups of comparison</a:t>
            </a:r>
            <a:endParaRPr sz="1700">
              <a:solidFill>
                <a:schemeClr val="dk1"/>
              </a:solidFill>
            </a:endParaRPr>
          </a:p>
        </p:txBody>
      </p:sp>
      <p:pic>
        <p:nvPicPr>
          <p:cNvPr id="206" name="Google Shape;206;p21"/>
          <p:cNvPicPr preferRelativeResize="0"/>
          <p:nvPr/>
        </p:nvPicPr>
        <p:blipFill>
          <a:blip r:embed="rId6">
            <a:alphaModFix/>
          </a:blip>
          <a:stretch>
            <a:fillRect/>
          </a:stretch>
        </p:blipFill>
        <p:spPr>
          <a:xfrm>
            <a:off x="3643300" y="3395383"/>
            <a:ext cx="4869850" cy="8034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210"/>
        <p:cNvGrpSpPr/>
        <p:nvPr/>
      </p:nvGrpSpPr>
      <p:grpSpPr>
        <a:xfrm>
          <a:off x="0" y="0"/>
          <a:ext cx="0" cy="0"/>
          <a:chOff x="0" y="0"/>
          <a:chExt cx="0" cy="0"/>
        </a:xfrm>
      </p:grpSpPr>
      <p:sp>
        <p:nvSpPr>
          <p:cNvPr id="211" name="Google Shape;211;p22"/>
          <p:cNvSpPr/>
          <p:nvPr/>
        </p:nvSpPr>
        <p:spPr>
          <a:xfrm>
            <a:off x="8755984" y="1150"/>
            <a:ext cx="560832" cy="514122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SA"/>
          </a:p>
        </p:txBody>
      </p:sp>
      <p:grpSp>
        <p:nvGrpSpPr>
          <p:cNvPr id="212" name="Google Shape;212;p22"/>
          <p:cNvGrpSpPr/>
          <p:nvPr/>
        </p:nvGrpSpPr>
        <p:grpSpPr>
          <a:xfrm>
            <a:off x="613887" y="2041905"/>
            <a:ext cx="55303" cy="1449403"/>
            <a:chOff x="0" y="-19050"/>
            <a:chExt cx="26400" cy="691905"/>
          </a:xfrm>
        </p:grpSpPr>
        <p:sp>
          <p:nvSpPr>
            <p:cNvPr id="213" name="Google Shape;213;p22"/>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txBody>
            <a:bodyPr/>
            <a:lstStyle/>
            <a:p>
              <a:endParaRPr lang="en-SA"/>
            </a:p>
          </p:txBody>
        </p:sp>
        <p:sp>
          <p:nvSpPr>
            <p:cNvPr id="214" name="Google Shape;214;p22"/>
            <p:cNvSpPr txBox="1"/>
            <p:nvPr/>
          </p:nvSpPr>
          <p:spPr>
            <a:xfrm>
              <a:off x="0" y="-19050"/>
              <a:ext cx="26400" cy="691800"/>
            </a:xfrm>
            <a:prstGeom prst="rect">
              <a:avLst/>
            </a:prstGeom>
            <a:noFill/>
            <a:ln>
              <a:noFill/>
            </a:ln>
          </p:spPr>
          <p:txBody>
            <a:bodyPr spcFirstLastPara="1" wrap="square" lIns="25400" tIns="25400" rIns="25400" bIns="25400" anchor="ctr" anchorCtr="0">
              <a:noAutofit/>
            </a:bodyPr>
            <a:lstStyle/>
            <a:p>
              <a:pPr marL="0" marR="0" lvl="0" indent="0" algn="ctr" rtl="0">
                <a:lnSpc>
                  <a:spcPct val="1588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5" name="Google Shape;215;p22"/>
          <p:cNvSpPr txBox="1"/>
          <p:nvPr/>
        </p:nvSpPr>
        <p:spPr>
          <a:xfrm>
            <a:off x="260850" y="267725"/>
            <a:ext cx="8440500" cy="1009500"/>
          </a:xfrm>
          <a:prstGeom prst="rect">
            <a:avLst/>
          </a:prstGeom>
          <a:noFill/>
          <a:ln>
            <a:noFill/>
          </a:ln>
        </p:spPr>
        <p:txBody>
          <a:bodyPr spcFirstLastPara="1" wrap="square" lIns="0" tIns="0" rIns="0" bIns="0" anchor="t" anchorCtr="0">
            <a:spAutoFit/>
          </a:bodyPr>
          <a:lstStyle/>
          <a:p>
            <a:pPr marL="0" lvl="0" indent="0" algn="l" rtl="0">
              <a:lnSpc>
                <a:spcPct val="110000"/>
              </a:lnSpc>
              <a:spcBef>
                <a:spcPts val="1500"/>
              </a:spcBef>
              <a:spcAft>
                <a:spcPts val="0"/>
              </a:spcAft>
              <a:buSzPts val="1100"/>
              <a:buNone/>
            </a:pPr>
            <a:r>
              <a:rPr lang="en" sz="2650">
                <a:solidFill>
                  <a:srgbClr val="1C5739"/>
                </a:solidFill>
                <a:highlight>
                  <a:srgbClr val="FFFFFF"/>
                </a:highlight>
              </a:rPr>
              <a:t>Voom transformation and calculation of variance weights</a:t>
            </a:r>
            <a:endParaRPr sz="2650">
              <a:solidFill>
                <a:srgbClr val="1C5739"/>
              </a:solidFill>
              <a:highlight>
                <a:srgbClr val="FFFFFF"/>
              </a:highlight>
            </a:endParaRPr>
          </a:p>
          <a:p>
            <a:pPr marL="0" marR="0" lvl="0" indent="0" algn="l" rtl="0">
              <a:lnSpc>
                <a:spcPct val="95993"/>
              </a:lnSpc>
              <a:spcBef>
                <a:spcPts val="800"/>
              </a:spcBef>
              <a:spcAft>
                <a:spcPts val="0"/>
              </a:spcAft>
              <a:buNone/>
            </a:pPr>
            <a:endParaRPr sz="3100">
              <a:solidFill>
                <a:srgbClr val="1C5739"/>
              </a:solidFill>
            </a:endParaRPr>
          </a:p>
        </p:txBody>
      </p:sp>
      <p:sp>
        <p:nvSpPr>
          <p:cNvPr id="216" name="Google Shape;216;p22"/>
          <p:cNvSpPr/>
          <p:nvPr/>
        </p:nvSpPr>
        <p:spPr>
          <a:xfrm>
            <a:off x="-1388935" y="-103535"/>
            <a:ext cx="1903286" cy="1041616"/>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alphaModFix/>
            </a:blip>
            <a:stretch>
              <a:fillRect/>
            </a:stretch>
          </a:blipFill>
          <a:ln>
            <a:noFill/>
          </a:ln>
        </p:spPr>
        <p:txBody>
          <a:bodyPr/>
          <a:lstStyle/>
          <a:p>
            <a:endParaRPr lang="en-SA"/>
          </a:p>
        </p:txBody>
      </p:sp>
      <p:sp>
        <p:nvSpPr>
          <p:cNvPr id="217" name="Google Shape;217;p22"/>
          <p:cNvSpPr txBox="1"/>
          <p:nvPr/>
        </p:nvSpPr>
        <p:spPr>
          <a:xfrm>
            <a:off x="450175" y="2041900"/>
            <a:ext cx="2736900" cy="261600"/>
          </a:xfrm>
          <a:prstGeom prst="rect">
            <a:avLst/>
          </a:prstGeom>
          <a:noFill/>
          <a:ln>
            <a:noFill/>
          </a:ln>
        </p:spPr>
        <p:txBody>
          <a:bodyPr spcFirstLastPara="1" wrap="square" lIns="0" tIns="0" rIns="0" bIns="0" anchor="t" anchorCtr="0">
            <a:spAutoFit/>
          </a:bodyPr>
          <a:lstStyle/>
          <a:p>
            <a:pPr marL="0" marR="0" lvl="0" indent="0" algn="ctr" rtl="0">
              <a:lnSpc>
                <a:spcPct val="138006"/>
              </a:lnSpc>
              <a:spcBef>
                <a:spcPts val="0"/>
              </a:spcBef>
              <a:spcAft>
                <a:spcPts val="0"/>
              </a:spcAft>
              <a:buNone/>
            </a:pPr>
            <a:r>
              <a:rPr lang="en" sz="1700">
                <a:solidFill>
                  <a:schemeClr val="dk1"/>
                </a:solidFill>
              </a:rPr>
              <a:t>Apply voom method</a:t>
            </a:r>
            <a:endParaRPr sz="1700">
              <a:solidFill>
                <a:schemeClr val="dk1"/>
              </a:solidFill>
            </a:endParaRPr>
          </a:p>
        </p:txBody>
      </p:sp>
      <p:sp>
        <p:nvSpPr>
          <p:cNvPr id="218" name="Google Shape;218;p22"/>
          <p:cNvSpPr txBox="1"/>
          <p:nvPr/>
        </p:nvSpPr>
        <p:spPr>
          <a:xfrm>
            <a:off x="260850" y="1000900"/>
            <a:ext cx="5979000" cy="261600"/>
          </a:xfrm>
          <a:prstGeom prst="rect">
            <a:avLst/>
          </a:prstGeom>
          <a:noFill/>
          <a:ln>
            <a:noFill/>
          </a:ln>
        </p:spPr>
        <p:txBody>
          <a:bodyPr spcFirstLastPara="1" wrap="square" lIns="0" tIns="0" rIns="0" bIns="0" anchor="t" anchorCtr="0">
            <a:spAutoFit/>
          </a:bodyPr>
          <a:lstStyle/>
          <a:p>
            <a:pPr marL="0" marR="0" lvl="0" indent="0" algn="just" rtl="0">
              <a:lnSpc>
                <a:spcPct val="138006"/>
              </a:lnSpc>
              <a:spcBef>
                <a:spcPts val="0"/>
              </a:spcBef>
              <a:spcAft>
                <a:spcPts val="0"/>
              </a:spcAft>
              <a:buNone/>
            </a:pPr>
            <a:r>
              <a:rPr lang="en" sz="1700">
                <a:solidFill>
                  <a:schemeClr val="dk1"/>
                </a:solidFill>
              </a:rPr>
              <a:t>Specify the model to be fitted</a:t>
            </a:r>
            <a:endParaRPr sz="1700">
              <a:solidFill>
                <a:schemeClr val="dk1"/>
              </a:solidFill>
            </a:endParaRPr>
          </a:p>
        </p:txBody>
      </p:sp>
      <p:pic>
        <p:nvPicPr>
          <p:cNvPr id="219" name="Google Shape;219;p22"/>
          <p:cNvPicPr preferRelativeResize="0"/>
          <p:nvPr/>
        </p:nvPicPr>
        <p:blipFill>
          <a:blip r:embed="rId4">
            <a:alphaModFix/>
          </a:blip>
          <a:stretch>
            <a:fillRect/>
          </a:stretch>
        </p:blipFill>
        <p:spPr>
          <a:xfrm>
            <a:off x="3410475" y="938075"/>
            <a:ext cx="2736900" cy="509190"/>
          </a:xfrm>
          <a:prstGeom prst="rect">
            <a:avLst/>
          </a:prstGeom>
          <a:noFill/>
          <a:ln>
            <a:noFill/>
          </a:ln>
        </p:spPr>
      </p:pic>
      <p:pic>
        <p:nvPicPr>
          <p:cNvPr id="220" name="Google Shape;220;p22"/>
          <p:cNvPicPr preferRelativeResize="0"/>
          <p:nvPr/>
        </p:nvPicPr>
        <p:blipFill>
          <a:blip r:embed="rId5">
            <a:alphaModFix/>
          </a:blip>
          <a:stretch>
            <a:fillRect/>
          </a:stretch>
        </p:blipFill>
        <p:spPr>
          <a:xfrm>
            <a:off x="450175" y="2537147"/>
            <a:ext cx="2466675" cy="458900"/>
          </a:xfrm>
          <a:prstGeom prst="rect">
            <a:avLst/>
          </a:prstGeom>
          <a:noFill/>
          <a:ln>
            <a:noFill/>
          </a:ln>
        </p:spPr>
      </p:pic>
      <p:pic>
        <p:nvPicPr>
          <p:cNvPr id="221" name="Google Shape;221;p22"/>
          <p:cNvPicPr preferRelativeResize="0"/>
          <p:nvPr/>
        </p:nvPicPr>
        <p:blipFill>
          <a:blip r:embed="rId6">
            <a:alphaModFix/>
          </a:blip>
          <a:stretch>
            <a:fillRect/>
          </a:stretch>
        </p:blipFill>
        <p:spPr>
          <a:xfrm>
            <a:off x="260850" y="3068175"/>
            <a:ext cx="2934125" cy="2027300"/>
          </a:xfrm>
          <a:prstGeom prst="rect">
            <a:avLst/>
          </a:prstGeom>
          <a:noFill/>
          <a:ln>
            <a:noFill/>
          </a:ln>
        </p:spPr>
      </p:pic>
      <p:sp>
        <p:nvSpPr>
          <p:cNvPr id="222" name="Google Shape;222;p22"/>
          <p:cNvSpPr txBox="1"/>
          <p:nvPr/>
        </p:nvSpPr>
        <p:spPr>
          <a:xfrm>
            <a:off x="4404975" y="2041900"/>
            <a:ext cx="2736900" cy="261600"/>
          </a:xfrm>
          <a:prstGeom prst="rect">
            <a:avLst/>
          </a:prstGeom>
          <a:noFill/>
          <a:ln>
            <a:noFill/>
          </a:ln>
        </p:spPr>
        <p:txBody>
          <a:bodyPr spcFirstLastPara="1" wrap="square" lIns="0" tIns="0" rIns="0" bIns="0" anchor="t" anchorCtr="0">
            <a:spAutoFit/>
          </a:bodyPr>
          <a:lstStyle/>
          <a:p>
            <a:pPr marL="0" marR="0" lvl="0" indent="0" algn="ctr" rtl="0">
              <a:lnSpc>
                <a:spcPct val="138006"/>
              </a:lnSpc>
              <a:spcBef>
                <a:spcPts val="0"/>
              </a:spcBef>
              <a:spcAft>
                <a:spcPts val="0"/>
              </a:spcAft>
              <a:buNone/>
            </a:pPr>
            <a:r>
              <a:rPr lang="en" sz="1700">
                <a:solidFill>
                  <a:schemeClr val="dk1"/>
                </a:solidFill>
              </a:rPr>
              <a:t>Filter more</a:t>
            </a:r>
            <a:endParaRPr sz="1700">
              <a:solidFill>
                <a:schemeClr val="dk1"/>
              </a:solidFill>
            </a:endParaRPr>
          </a:p>
        </p:txBody>
      </p:sp>
      <p:pic>
        <p:nvPicPr>
          <p:cNvPr id="223" name="Google Shape;223;p22"/>
          <p:cNvPicPr preferRelativeResize="0"/>
          <p:nvPr/>
        </p:nvPicPr>
        <p:blipFill>
          <a:blip r:embed="rId7">
            <a:alphaModFix/>
          </a:blip>
          <a:stretch>
            <a:fillRect/>
          </a:stretch>
        </p:blipFill>
        <p:spPr>
          <a:xfrm>
            <a:off x="4283575" y="2492074"/>
            <a:ext cx="2736900" cy="524305"/>
          </a:xfrm>
          <a:prstGeom prst="rect">
            <a:avLst/>
          </a:prstGeom>
          <a:noFill/>
          <a:ln>
            <a:noFill/>
          </a:ln>
        </p:spPr>
      </p:pic>
      <p:pic>
        <p:nvPicPr>
          <p:cNvPr id="224" name="Google Shape;224;p22"/>
          <p:cNvPicPr preferRelativeResize="0"/>
          <p:nvPr/>
        </p:nvPicPr>
        <p:blipFill>
          <a:blip r:embed="rId8">
            <a:alphaModFix/>
          </a:blip>
          <a:stretch>
            <a:fillRect/>
          </a:stretch>
        </p:blipFill>
        <p:spPr>
          <a:xfrm>
            <a:off x="4324737" y="3204946"/>
            <a:ext cx="2771175" cy="178175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1306</Words>
  <Application>Microsoft Macintosh PowerPoint</Application>
  <PresentationFormat>On-screen Show (16:9)</PresentationFormat>
  <Paragraphs>124</Paragraphs>
  <Slides>21</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Helvetica Neue</vt:lpstr>
      <vt:lpstr>Roboto</vt:lpstr>
      <vt:lpstr>Montserrat Light</vt:lpstr>
      <vt:lpstr>Arial</vt:lpstr>
      <vt:lpstr>Nunito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selection</vt:lpstr>
      <vt:lpstr>Data Transformation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Kelly Cardona Londono</cp:lastModifiedBy>
  <cp:revision>2</cp:revision>
  <dcterms:modified xsi:type="dcterms:W3CDTF">2024-01-30T06:31:42Z</dcterms:modified>
</cp:coreProperties>
</file>